
<file path=[Content_Types].xml><?xml version="1.0" encoding="utf-8"?>
<Types xmlns="http://schemas.openxmlformats.org/package/2006/content-types">
  <Default Extension="xml" ContentType="application/xml"/>
  <Default Extension="rels" ContentType="application/vnd.openxmlformats-package.relationships+xml"/>
  <Default Extension="mp4" ContentType="video/unknown"/>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66" r:id="rId2"/>
    <p:sldId id="316" r:id="rId3"/>
    <p:sldId id="319" r:id="rId4"/>
    <p:sldId id="318" r:id="rId5"/>
    <p:sldId id="317" r:id="rId6"/>
    <p:sldId id="329" r:id="rId7"/>
    <p:sldId id="279" r:id="rId8"/>
    <p:sldId id="282" r:id="rId9"/>
    <p:sldId id="281" r:id="rId10"/>
    <p:sldId id="280" r:id="rId11"/>
    <p:sldId id="283" r:id="rId12"/>
    <p:sldId id="284" r:id="rId13"/>
    <p:sldId id="287" r:id="rId14"/>
    <p:sldId id="390" r:id="rId15"/>
    <p:sldId id="391" r:id="rId16"/>
    <p:sldId id="393" r:id="rId17"/>
    <p:sldId id="394" r:id="rId18"/>
    <p:sldId id="392" r:id="rId19"/>
    <p:sldId id="395" r:id="rId20"/>
    <p:sldId id="399" r:id="rId21"/>
    <p:sldId id="398" r:id="rId22"/>
    <p:sldId id="397" r:id="rId23"/>
    <p:sldId id="400" r:id="rId24"/>
    <p:sldId id="401" r:id="rId25"/>
    <p:sldId id="363" r:id="rId26"/>
    <p:sldId id="332" r:id="rId27"/>
    <p:sldId id="333" r:id="rId28"/>
    <p:sldId id="334" r:id="rId29"/>
    <p:sldId id="335" r:id="rId30"/>
    <p:sldId id="336" r:id="rId31"/>
    <p:sldId id="379" r:id="rId32"/>
    <p:sldId id="378" r:id="rId33"/>
    <p:sldId id="290" r:id="rId34"/>
    <p:sldId id="289" r:id="rId35"/>
    <p:sldId id="291" r:id="rId36"/>
    <p:sldId id="292" r:id="rId37"/>
    <p:sldId id="267" r:id="rId38"/>
    <p:sldId id="276" r:id="rId39"/>
    <p:sldId id="361" r:id="rId40"/>
    <p:sldId id="354" r:id="rId41"/>
    <p:sldId id="355" r:id="rId42"/>
    <p:sldId id="356" r:id="rId43"/>
    <p:sldId id="357" r:id="rId44"/>
    <p:sldId id="358" r:id="rId45"/>
    <p:sldId id="359" r:id="rId46"/>
    <p:sldId id="380" r:id="rId47"/>
    <p:sldId id="360" r:id="rId48"/>
    <p:sldId id="362" r:id="rId49"/>
    <p:sldId id="293" r:id="rId50"/>
    <p:sldId id="294" r:id="rId51"/>
    <p:sldId id="299" r:id="rId52"/>
    <p:sldId id="300" r:id="rId53"/>
    <p:sldId id="301" r:id="rId54"/>
    <p:sldId id="302" r:id="rId55"/>
    <p:sldId id="340" r:id="rId56"/>
    <p:sldId id="303" r:id="rId57"/>
    <p:sldId id="309" r:id="rId58"/>
    <p:sldId id="278" r:id="rId59"/>
    <p:sldId id="321" r:id="rId60"/>
    <p:sldId id="304" r:id="rId61"/>
    <p:sldId id="366" r:id="rId62"/>
    <p:sldId id="322" r:id="rId63"/>
    <p:sldId id="349" r:id="rId64"/>
    <p:sldId id="323" r:id="rId65"/>
    <p:sldId id="324" r:id="rId66"/>
    <p:sldId id="346" r:id="rId67"/>
    <p:sldId id="348" r:id="rId68"/>
    <p:sldId id="347" r:id="rId69"/>
    <p:sldId id="350" r:id="rId70"/>
    <p:sldId id="351" r:id="rId71"/>
    <p:sldId id="352" r:id="rId72"/>
    <p:sldId id="353" r:id="rId73"/>
    <p:sldId id="365" r:id="rId74"/>
    <p:sldId id="371" r:id="rId75"/>
    <p:sldId id="372" r:id="rId76"/>
    <p:sldId id="373" r:id="rId77"/>
    <p:sldId id="368" r:id="rId78"/>
    <p:sldId id="369" r:id="rId79"/>
    <p:sldId id="370" r:id="rId80"/>
    <p:sldId id="377" r:id="rId81"/>
    <p:sldId id="387" r:id="rId82"/>
    <p:sldId id="388" r:id="rId83"/>
    <p:sldId id="402" r:id="rId84"/>
    <p:sldId id="367" r:id="rId85"/>
    <p:sldId id="305" r:id="rId86"/>
    <p:sldId id="325" r:id="rId87"/>
    <p:sldId id="326" r:id="rId88"/>
    <p:sldId id="327" r:id="rId89"/>
    <p:sldId id="328" r:id="rId90"/>
    <p:sldId id="274" r:id="rId91"/>
    <p:sldId id="381" r:id="rId92"/>
    <p:sldId id="382" r:id="rId93"/>
    <p:sldId id="383" r:id="rId94"/>
    <p:sldId id="384" r:id="rId95"/>
    <p:sldId id="385" r:id="rId96"/>
    <p:sldId id="386" r:id="rId97"/>
    <p:sldId id="389"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218FC7A-8AFC-5A4A-945D-5C81637FC38A}">
          <p14:sldIdLst>
            <p14:sldId id="266"/>
            <p14:sldId id="316"/>
            <p14:sldId id="319"/>
            <p14:sldId id="318"/>
            <p14:sldId id="317"/>
            <p14:sldId id="329"/>
            <p14:sldId id="279"/>
            <p14:sldId id="282"/>
            <p14:sldId id="281"/>
            <p14:sldId id="280"/>
            <p14:sldId id="283"/>
            <p14:sldId id="284"/>
            <p14:sldId id="287"/>
            <p14:sldId id="390"/>
            <p14:sldId id="391"/>
            <p14:sldId id="393"/>
            <p14:sldId id="394"/>
            <p14:sldId id="392"/>
            <p14:sldId id="395"/>
            <p14:sldId id="399"/>
            <p14:sldId id="398"/>
            <p14:sldId id="397"/>
            <p14:sldId id="400"/>
            <p14:sldId id="401"/>
            <p14:sldId id="363"/>
            <p14:sldId id="332"/>
            <p14:sldId id="333"/>
            <p14:sldId id="334"/>
            <p14:sldId id="335"/>
            <p14:sldId id="336"/>
            <p14:sldId id="379"/>
            <p14:sldId id="378"/>
            <p14:sldId id="290"/>
            <p14:sldId id="289"/>
            <p14:sldId id="291"/>
            <p14:sldId id="292"/>
            <p14:sldId id="267"/>
            <p14:sldId id="276"/>
            <p14:sldId id="361"/>
            <p14:sldId id="354"/>
            <p14:sldId id="355"/>
            <p14:sldId id="356"/>
            <p14:sldId id="357"/>
            <p14:sldId id="358"/>
            <p14:sldId id="359"/>
            <p14:sldId id="380"/>
            <p14:sldId id="360"/>
            <p14:sldId id="362"/>
            <p14:sldId id="293"/>
            <p14:sldId id="294"/>
            <p14:sldId id="299"/>
            <p14:sldId id="300"/>
            <p14:sldId id="301"/>
            <p14:sldId id="302"/>
            <p14:sldId id="340"/>
            <p14:sldId id="303"/>
            <p14:sldId id="309"/>
            <p14:sldId id="278"/>
            <p14:sldId id="321"/>
            <p14:sldId id="304"/>
            <p14:sldId id="366"/>
            <p14:sldId id="322"/>
            <p14:sldId id="349"/>
            <p14:sldId id="323"/>
            <p14:sldId id="324"/>
            <p14:sldId id="346"/>
            <p14:sldId id="348"/>
            <p14:sldId id="347"/>
            <p14:sldId id="350"/>
            <p14:sldId id="351"/>
            <p14:sldId id="352"/>
            <p14:sldId id="353"/>
            <p14:sldId id="365"/>
            <p14:sldId id="371"/>
            <p14:sldId id="372"/>
            <p14:sldId id="373"/>
            <p14:sldId id="368"/>
            <p14:sldId id="369"/>
            <p14:sldId id="370"/>
            <p14:sldId id="377"/>
            <p14:sldId id="387"/>
            <p14:sldId id="388"/>
            <p14:sldId id="402"/>
            <p14:sldId id="367"/>
            <p14:sldId id="305"/>
            <p14:sldId id="325"/>
            <p14:sldId id="326"/>
            <p14:sldId id="327"/>
            <p14:sldId id="328"/>
            <p14:sldId id="274"/>
            <p14:sldId id="381"/>
            <p14:sldId id="382"/>
            <p14:sldId id="383"/>
            <p14:sldId id="384"/>
            <p14:sldId id="385"/>
            <p14:sldId id="386"/>
            <p14:sldId id="38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96B23C"/>
    <a:srgbClr val="DC4C3B"/>
    <a:srgbClr val="FC822B"/>
    <a:srgbClr val="00A0DC"/>
    <a:srgbClr val="0099D3"/>
    <a:srgbClr val="FF0000"/>
    <a:srgbClr val="984807"/>
    <a:srgbClr val="FFFFFF"/>
    <a:srgbClr val="FFFF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4" autoAdjust="0"/>
    <p:restoredTop sz="89382" autoAdjust="0"/>
  </p:normalViewPr>
  <p:slideViewPr>
    <p:cSldViewPr snapToGrid="0" snapToObjects="1" showGuides="1">
      <p:cViewPr>
        <p:scale>
          <a:sx n="70" d="100"/>
          <a:sy n="70" d="100"/>
        </p:scale>
        <p:origin x="-2456" y="-640"/>
      </p:cViewPr>
      <p:guideLst>
        <p:guide orient="horz" pos="3233"/>
        <p:guide pos="3348"/>
      </p:guideLst>
    </p:cSldViewPr>
  </p:slideViewPr>
  <p:outlineViewPr>
    <p:cViewPr>
      <p:scale>
        <a:sx n="33" d="100"/>
        <a:sy n="33" d="100"/>
      </p:scale>
      <p:origin x="48" y="42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handoutMaster" Target="handoutMasters/handout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07BCE407-AC16-8949-83F9-387DA6EC497F}" type="datetimeFigureOut">
              <a:rPr lang="en-US" smtClean="0"/>
              <a:pPr/>
              <a:t>9/22/15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90210F7E-E271-6948-A24B-A3DC4218CFDF}" type="slidenum">
              <a:rPr lang="en-US" smtClean="0"/>
              <a:pPr/>
              <a:t>‹#›</a:t>
            </a:fld>
            <a:endParaRPr lang="en-US"/>
          </a:p>
        </p:txBody>
      </p:sp>
    </p:spTree>
    <p:extLst>
      <p:ext uri="{BB962C8B-B14F-4D97-AF65-F5344CB8AC3E}">
        <p14:creationId xmlns:p14="http://schemas.microsoft.com/office/powerpoint/2010/main" val="7534760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762B5BF1-6326-9A44-B1E1-6EC29CDB26DA}" type="datetimeFigureOut">
              <a:rPr lang="en-US" smtClean="0"/>
              <a:pPr/>
              <a:t>9/22/15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9528308B-6BE7-414E-83DB-3703909D7009}" type="slidenum">
              <a:rPr lang="en-US" smtClean="0"/>
              <a:pPr/>
              <a:t>‹#›</a:t>
            </a:fld>
            <a:endParaRPr lang="en-US"/>
          </a:p>
        </p:txBody>
      </p:sp>
    </p:spTree>
    <p:extLst>
      <p:ext uri="{BB962C8B-B14F-4D97-AF65-F5344CB8AC3E}">
        <p14:creationId xmlns:p14="http://schemas.microsoft.com/office/powerpoint/2010/main" val="42265819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1</a:t>
            </a:fld>
            <a:endParaRPr lang="en-US"/>
          </a:p>
        </p:txBody>
      </p:sp>
    </p:spTree>
    <p:extLst>
      <p:ext uri="{BB962C8B-B14F-4D97-AF65-F5344CB8AC3E}">
        <p14:creationId xmlns:p14="http://schemas.microsoft.com/office/powerpoint/2010/main" val="1570310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10</a:t>
            </a:fld>
            <a:endParaRPr lang="en-US"/>
          </a:p>
        </p:txBody>
      </p:sp>
    </p:spTree>
    <p:extLst>
      <p:ext uri="{BB962C8B-B14F-4D97-AF65-F5344CB8AC3E}">
        <p14:creationId xmlns:p14="http://schemas.microsoft.com/office/powerpoint/2010/main" val="219848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11</a:t>
            </a:fld>
            <a:endParaRPr lang="en-US"/>
          </a:p>
        </p:txBody>
      </p:sp>
    </p:spTree>
    <p:extLst>
      <p:ext uri="{BB962C8B-B14F-4D97-AF65-F5344CB8AC3E}">
        <p14:creationId xmlns:p14="http://schemas.microsoft.com/office/powerpoint/2010/main" val="117212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12</a:t>
            </a:fld>
            <a:endParaRPr lang="en-US"/>
          </a:p>
        </p:txBody>
      </p:sp>
    </p:spTree>
    <p:extLst>
      <p:ext uri="{BB962C8B-B14F-4D97-AF65-F5344CB8AC3E}">
        <p14:creationId xmlns:p14="http://schemas.microsoft.com/office/powerpoint/2010/main" val="230287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going to go over egregious cases of</a:t>
            </a:r>
            <a:r>
              <a:rPr lang="en-US" baseline="0" dirty="0" smtClean="0"/>
              <a:t> data falsification….you can Google them”</a:t>
            </a:r>
          </a:p>
          <a:p>
            <a:endParaRPr lang="en-US" baseline="0" dirty="0" smtClean="0"/>
          </a:p>
          <a:p>
            <a:pPr marL="171450" indent="-171450">
              <a:buFontTx/>
              <a:buChar char="•"/>
            </a:pPr>
            <a:r>
              <a:rPr lang="en-US" baseline="0" dirty="0" smtClean="0"/>
              <a:t>Eating M&amp;Ms (“whether individuals are inclined to consume more when primed with the idea of capitalism”) -- http://</a:t>
            </a:r>
            <a:r>
              <a:rPr lang="en-US" baseline="0" dirty="0" err="1" smtClean="0"/>
              <a:t>www.nytimes.com</a:t>
            </a:r>
            <a:r>
              <a:rPr lang="en-US" baseline="0" dirty="0" smtClean="0"/>
              <a:t>/2013/04/28/magazine/</a:t>
            </a:r>
            <a:r>
              <a:rPr lang="en-US" baseline="0" dirty="0" err="1" smtClean="0"/>
              <a:t>diederik-stapels-audacious-academic-fraud.html?pagewanted</a:t>
            </a:r>
            <a:r>
              <a:rPr lang="en-US" baseline="0" dirty="0" smtClean="0"/>
              <a:t>=</a:t>
            </a:r>
            <a:r>
              <a:rPr lang="en-US" baseline="0" dirty="0" err="1" smtClean="0"/>
              <a:t>all&amp;_r</a:t>
            </a:r>
            <a:r>
              <a:rPr lang="en-US" baseline="0" dirty="0" smtClean="0"/>
              <a:t>=0</a:t>
            </a:r>
          </a:p>
          <a:p>
            <a:pPr marL="171450" indent="-171450">
              <a:buFontTx/>
              <a:buChar char="•"/>
            </a:pPr>
            <a:endParaRPr lang="en-US" baseline="0" dirty="0" smtClean="0"/>
          </a:p>
          <a:p>
            <a:pPr marL="171450" indent="-171450">
              <a:buFontTx/>
              <a:buChar char="•"/>
            </a:pPr>
            <a:r>
              <a:rPr lang="en-US" baseline="0" dirty="0" smtClean="0"/>
              <a:t>Short conversations changing people’s minds regarding gay marriage rights - Back-of-the-envelope cost calculations for costs </a:t>
            </a:r>
            <a:r>
              <a:rPr lang="en-US" baseline="0" dirty="0" err="1" smtClean="0"/>
              <a:t>w.r.t</a:t>
            </a:r>
            <a:r>
              <a:rPr lang="en-US" baseline="0" dirty="0" smtClean="0"/>
              <a:t>. study compensation expenses resulted in discovery -- http://</a:t>
            </a:r>
            <a:r>
              <a:rPr lang="en-US" baseline="0" dirty="0" err="1" smtClean="0"/>
              <a:t>nymag.com</a:t>
            </a:r>
            <a:r>
              <a:rPr lang="en-US" baseline="0" dirty="0" smtClean="0"/>
              <a:t>/</a:t>
            </a:r>
            <a:r>
              <a:rPr lang="en-US" baseline="0" dirty="0" err="1" smtClean="0"/>
              <a:t>scienceofus</a:t>
            </a:r>
            <a:r>
              <a:rPr lang="en-US" baseline="0" dirty="0" smtClean="0"/>
              <a:t>/2015/05/how-a-grad-student-uncovered-a-huge-</a:t>
            </a:r>
            <a:r>
              <a:rPr lang="en-US" baseline="0" dirty="0" err="1" smtClean="0"/>
              <a:t>fraud.html</a:t>
            </a:r>
            <a:endParaRPr lang="en-US" baseline="0" dirty="0" smtClean="0"/>
          </a:p>
          <a:p>
            <a:pPr marL="171450" indent="-171450">
              <a:buFontTx/>
              <a:buChar char="•"/>
            </a:pPr>
            <a:endParaRPr lang="en-US" baseline="0" dirty="0" smtClean="0"/>
          </a:p>
          <a:p>
            <a:pPr marL="0" indent="0">
              <a:buFontTx/>
              <a:buNone/>
            </a:pPr>
            <a:r>
              <a:rPr lang="en-US" baseline="0" dirty="0" err="1" smtClean="0"/>
              <a:t>Tl;dr</a:t>
            </a:r>
            <a:r>
              <a:rPr lang="en-US" baseline="0" dirty="0" smtClean="0"/>
              <a:t>: Don’t do it.</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13</a:t>
            </a:fld>
            <a:endParaRPr lang="en-US"/>
          </a:p>
        </p:txBody>
      </p:sp>
    </p:spTree>
    <p:extLst>
      <p:ext uri="{BB962C8B-B14F-4D97-AF65-F5344CB8AC3E}">
        <p14:creationId xmlns:p14="http://schemas.microsoft.com/office/powerpoint/2010/main" val="297092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PLAGIARISM</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25</a:t>
            </a:fld>
            <a:endParaRPr lang="en-US"/>
          </a:p>
        </p:txBody>
      </p:sp>
    </p:spTree>
    <p:extLst>
      <p:ext uri="{BB962C8B-B14F-4D97-AF65-F5344CB8AC3E}">
        <p14:creationId xmlns:p14="http://schemas.microsoft.com/office/powerpoint/2010/main" val="3792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a:t>
            </a:r>
            <a:r>
              <a:rPr lang="en-US" baseline="0" dirty="0" smtClean="0"/>
              <a:t> from Matt Might’s grad orientation</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26</a:t>
            </a:fld>
            <a:endParaRPr lang="en-US"/>
          </a:p>
        </p:txBody>
      </p:sp>
    </p:spTree>
    <p:extLst>
      <p:ext uri="{BB962C8B-B14F-4D97-AF65-F5344CB8AC3E}">
        <p14:creationId xmlns:p14="http://schemas.microsoft.com/office/powerpoint/2010/main" val="691686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27</a:t>
            </a:fld>
            <a:endParaRPr lang="en-US"/>
          </a:p>
        </p:txBody>
      </p:sp>
    </p:spTree>
    <p:extLst>
      <p:ext uri="{BB962C8B-B14F-4D97-AF65-F5344CB8AC3E}">
        <p14:creationId xmlns:p14="http://schemas.microsoft.com/office/powerpoint/2010/main" val="3163109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28</a:t>
            </a:fld>
            <a:endParaRPr lang="en-US"/>
          </a:p>
        </p:txBody>
      </p:sp>
    </p:spTree>
    <p:extLst>
      <p:ext uri="{BB962C8B-B14F-4D97-AF65-F5344CB8AC3E}">
        <p14:creationId xmlns:p14="http://schemas.microsoft.com/office/powerpoint/2010/main" val="140901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29</a:t>
            </a:fld>
            <a:endParaRPr lang="en-US"/>
          </a:p>
        </p:txBody>
      </p:sp>
    </p:spTree>
    <p:extLst>
      <p:ext uri="{BB962C8B-B14F-4D97-AF65-F5344CB8AC3E}">
        <p14:creationId xmlns:p14="http://schemas.microsoft.com/office/powerpoint/2010/main" val="91118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good reasons aside from credit…</a:t>
            </a:r>
          </a:p>
          <a:p>
            <a:endParaRPr lang="en-US" dirty="0" smtClean="0"/>
          </a:p>
          <a:p>
            <a:r>
              <a:rPr lang="en-US" dirty="0" smtClean="0"/>
              <a:t>What if they’re wrong?</a:t>
            </a:r>
          </a:p>
          <a:p>
            <a:endParaRPr lang="en-US" dirty="0" smtClean="0"/>
          </a:p>
          <a:p>
            <a:r>
              <a:rPr lang="en-US" dirty="0" smtClean="0"/>
              <a:t>What</a:t>
            </a:r>
            <a:r>
              <a:rPr lang="en-US" baseline="0" dirty="0" smtClean="0"/>
              <a:t> are the assumptions – do they change over time? </a:t>
            </a:r>
          </a:p>
          <a:p>
            <a:endParaRPr lang="en-US" baseline="0" dirty="0" smtClean="0"/>
          </a:p>
          <a:p>
            <a:r>
              <a:rPr lang="en-US" baseline="0" dirty="0" smtClean="0"/>
              <a:t>Etc.</a:t>
            </a:r>
            <a:endParaRPr lang="en-US" dirty="0" smtClean="0"/>
          </a:p>
        </p:txBody>
      </p:sp>
      <p:sp>
        <p:nvSpPr>
          <p:cNvPr id="4" name="Slide Number Placeholder 3"/>
          <p:cNvSpPr>
            <a:spLocks noGrp="1"/>
          </p:cNvSpPr>
          <p:nvPr>
            <p:ph type="sldNum" sz="quarter" idx="10"/>
          </p:nvPr>
        </p:nvSpPr>
        <p:spPr/>
        <p:txBody>
          <a:bodyPr/>
          <a:lstStyle/>
          <a:p>
            <a:fld id="{9528308B-6BE7-414E-83DB-3703909D7009}" type="slidenum">
              <a:rPr lang="en-US" smtClean="0"/>
              <a:pPr/>
              <a:t>30</a:t>
            </a:fld>
            <a:endParaRPr lang="en-US"/>
          </a:p>
        </p:txBody>
      </p:sp>
    </p:spTree>
    <p:extLst>
      <p:ext uri="{BB962C8B-B14F-4D97-AF65-F5344CB8AC3E}">
        <p14:creationId xmlns:p14="http://schemas.microsoft.com/office/powerpoint/2010/main" val="105614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2</a:t>
            </a:fld>
            <a:endParaRPr lang="en-US"/>
          </a:p>
        </p:txBody>
      </p:sp>
    </p:spTree>
    <p:extLst>
      <p:ext uri="{BB962C8B-B14F-4D97-AF65-F5344CB8AC3E}">
        <p14:creationId xmlns:p14="http://schemas.microsoft.com/office/powerpoint/2010/main" val="3969146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ideas as well</a:t>
            </a:r>
          </a:p>
        </p:txBody>
      </p:sp>
      <p:sp>
        <p:nvSpPr>
          <p:cNvPr id="4" name="Slide Number Placeholder 3"/>
          <p:cNvSpPr>
            <a:spLocks noGrp="1"/>
          </p:cNvSpPr>
          <p:nvPr>
            <p:ph type="sldNum" sz="quarter" idx="10"/>
          </p:nvPr>
        </p:nvSpPr>
        <p:spPr/>
        <p:txBody>
          <a:bodyPr/>
          <a:lstStyle/>
          <a:p>
            <a:fld id="{9528308B-6BE7-414E-83DB-3703909D7009}" type="slidenum">
              <a:rPr lang="en-US" smtClean="0"/>
              <a:pPr/>
              <a:t>31</a:t>
            </a:fld>
            <a:endParaRPr lang="en-US"/>
          </a:p>
        </p:txBody>
      </p:sp>
    </p:spTree>
    <p:extLst>
      <p:ext uri="{BB962C8B-B14F-4D97-AF65-F5344CB8AC3E}">
        <p14:creationId xmlns:p14="http://schemas.microsoft.com/office/powerpoint/2010/main" val="1056141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Corner cases (thanks, </a:t>
            </a:r>
            <a:r>
              <a:rPr lang="en-US" dirty="0" err="1" smtClean="0"/>
              <a:t>Zvon</a:t>
            </a:r>
            <a:r>
              <a:rPr lang="en-US" dirty="0" smtClean="0"/>
              <a:t>):</a:t>
            </a:r>
          </a:p>
          <a:p>
            <a:endParaRPr lang="en-US" dirty="0" smtClean="0"/>
          </a:p>
          <a:p>
            <a:pPr marL="171450" indent="-171450">
              <a:buFontTx/>
              <a:buChar char="-"/>
            </a:pPr>
            <a:r>
              <a:rPr lang="en-US" dirty="0" smtClean="0"/>
              <a:t>What about copy-pasting related work paragraphs (or background section) that you wrote for one paper into a newer paper of yours on a similar topic?</a:t>
            </a:r>
          </a:p>
          <a:p>
            <a:pPr marL="171450" indent="-171450">
              <a:buFontTx/>
              <a:buChar char="-"/>
            </a:pPr>
            <a:endParaRPr lang="en-US" dirty="0" smtClean="0"/>
          </a:p>
          <a:p>
            <a:pPr marL="171450" indent="-171450">
              <a:buFontTx/>
              <a:buChar char="-"/>
            </a:pPr>
            <a:r>
              <a:rPr lang="en-US" dirty="0" smtClean="0"/>
              <a:t>Writing a PhD thesis often involves putting together several papers, i.e., published papers become chapters of your thesis. In the process, often lots of text from the original papers gets copy-pasted into a thesis. Papers are often coauthored by multiple people. What if not every single sentence that you copy-pasted into your thesis was written by you?</a:t>
            </a:r>
          </a:p>
          <a:p>
            <a:pPr marL="171450" indent="-171450">
              <a:buFontTx/>
              <a:buChar char="-"/>
            </a:pPr>
            <a:endParaRPr lang="en-US" dirty="0" smtClean="0"/>
          </a:p>
          <a:p>
            <a:pPr marL="171450" indent="-171450">
              <a:buFontTx/>
              <a:buChar char="-"/>
            </a:pPr>
            <a:r>
              <a:rPr lang="en-US" dirty="0" smtClean="0"/>
              <a:t>What about paraphrasing paragraphs from someone else's paper?</a:t>
            </a:r>
          </a:p>
          <a:p>
            <a:pPr marL="171450" indent="-171450">
              <a:buFontTx/>
              <a:buChar char="-"/>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32</a:t>
            </a:fld>
            <a:endParaRPr lang="en-US"/>
          </a:p>
        </p:txBody>
      </p:sp>
    </p:spTree>
    <p:extLst>
      <p:ext uri="{BB962C8B-B14F-4D97-AF65-F5344CB8AC3E}">
        <p14:creationId xmlns:p14="http://schemas.microsoft.com/office/powerpoint/2010/main" val="2239931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Differences </a:t>
            </a:r>
            <a:r>
              <a:rPr lang="en-US" dirty="0" err="1" smtClean="0"/>
              <a:t>w.r.t</a:t>
            </a:r>
            <a:r>
              <a:rPr lang="en-US" dirty="0" smtClean="0"/>
              <a:t>. what</a:t>
            </a:r>
            <a:r>
              <a:rPr lang="en-US" baseline="0" dirty="0" smtClean="0"/>
              <a:t> constitutes plagiarism </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33</a:t>
            </a:fld>
            <a:endParaRPr lang="en-US"/>
          </a:p>
        </p:txBody>
      </p:sp>
    </p:spTree>
    <p:extLst>
      <p:ext uri="{BB962C8B-B14F-4D97-AF65-F5344CB8AC3E}">
        <p14:creationId xmlns:p14="http://schemas.microsoft.com/office/powerpoint/2010/main" val="248359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34</a:t>
            </a:fld>
            <a:endParaRPr lang="en-US"/>
          </a:p>
        </p:txBody>
      </p:sp>
    </p:spTree>
    <p:extLst>
      <p:ext uri="{BB962C8B-B14F-4D97-AF65-F5344CB8AC3E}">
        <p14:creationId xmlns:p14="http://schemas.microsoft.com/office/powerpoint/2010/main" val="2871338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ideal scientific method is squeaky clean and has no complications: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scientific method relies on a hypothesis-driven experiment. Data are collected, then analyzed and interpreted. The results are communicated to others, who can assess the methods, the data, and the conclusions. A sufficient number of confirmed hypotheses build to support a theory.” (CITI training)</a:t>
            </a:r>
          </a:p>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35</a:t>
            </a:fld>
            <a:endParaRPr lang="en-US"/>
          </a:p>
        </p:txBody>
      </p:sp>
    </p:spTree>
    <p:extLst>
      <p:ext uri="{BB962C8B-B14F-4D97-AF65-F5344CB8AC3E}">
        <p14:creationId xmlns:p14="http://schemas.microsoft.com/office/powerpoint/2010/main" val="3932849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real world, it is rarely</a:t>
            </a:r>
            <a:r>
              <a:rPr lang="en-US" baseline="0" dirty="0" smtClean="0"/>
              <a:t> this clean and linear.” (CITI training)</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36</a:t>
            </a:fld>
            <a:endParaRPr lang="en-US"/>
          </a:p>
        </p:txBody>
      </p:sp>
    </p:spTree>
    <p:extLst>
      <p:ext uri="{BB962C8B-B14F-4D97-AF65-F5344CB8AC3E}">
        <p14:creationId xmlns:p14="http://schemas.microsoft.com/office/powerpoint/2010/main" val="4163785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humor to start off (slightly</a:t>
            </a:r>
            <a:r>
              <a:rPr lang="en-US" baseline="0" dirty="0" smtClean="0"/>
              <a:t> tongue in cheek, but funny because there’s a grain of truth – “perfection is the enemy of progress”; different areas have different standards for what is common practice and what is misconduct)</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37</a:t>
            </a:fld>
            <a:endParaRPr lang="en-US"/>
          </a:p>
        </p:txBody>
      </p:sp>
    </p:spTree>
    <p:extLst>
      <p:ext uri="{BB962C8B-B14F-4D97-AF65-F5344CB8AC3E}">
        <p14:creationId xmlns:p14="http://schemas.microsoft.com/office/powerpoint/2010/main" val="4054915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38</a:t>
            </a:fld>
            <a:endParaRPr lang="en-US"/>
          </a:p>
        </p:txBody>
      </p:sp>
    </p:spTree>
    <p:extLst>
      <p:ext uri="{BB962C8B-B14F-4D97-AF65-F5344CB8AC3E}">
        <p14:creationId xmlns:p14="http://schemas.microsoft.com/office/powerpoint/2010/main" val="665916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AUTHORSHIP</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39</a:t>
            </a:fld>
            <a:endParaRPr lang="en-US"/>
          </a:p>
        </p:txBody>
      </p:sp>
    </p:spTree>
    <p:extLst>
      <p:ext uri="{BB962C8B-B14F-4D97-AF65-F5344CB8AC3E}">
        <p14:creationId xmlns:p14="http://schemas.microsoft.com/office/powerpoint/2010/main" val="557392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40</a:t>
            </a:fld>
            <a:endParaRPr lang="en-US"/>
          </a:p>
        </p:txBody>
      </p:sp>
    </p:spTree>
    <p:extLst>
      <p:ext uri="{BB962C8B-B14F-4D97-AF65-F5344CB8AC3E}">
        <p14:creationId xmlns:p14="http://schemas.microsoft.com/office/powerpoint/2010/main" val="282695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3</a:t>
            </a:fld>
            <a:endParaRPr lang="en-US"/>
          </a:p>
        </p:txBody>
      </p:sp>
    </p:spTree>
    <p:extLst>
      <p:ext uri="{BB962C8B-B14F-4D97-AF65-F5344CB8AC3E}">
        <p14:creationId xmlns:p14="http://schemas.microsoft.com/office/powerpoint/2010/main" val="217800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41</a:t>
            </a:fld>
            <a:endParaRPr lang="en-US"/>
          </a:p>
        </p:txBody>
      </p:sp>
    </p:spTree>
    <p:extLst>
      <p:ext uri="{BB962C8B-B14F-4D97-AF65-F5344CB8AC3E}">
        <p14:creationId xmlns:p14="http://schemas.microsoft.com/office/powerpoint/2010/main" val="2038433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it</a:t>
            </a:r>
            <a:r>
              <a:rPr lang="en-US" baseline="0" dirty="0" smtClean="0"/>
              <a:t> benefits you, them, or both…</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42</a:t>
            </a:fld>
            <a:endParaRPr lang="en-US"/>
          </a:p>
        </p:txBody>
      </p:sp>
    </p:spTree>
    <p:extLst>
      <p:ext uri="{BB962C8B-B14F-4D97-AF65-F5344CB8AC3E}">
        <p14:creationId xmlns:p14="http://schemas.microsoft.com/office/powerpoint/2010/main" val="336408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length you need to describe:</a:t>
            </a:r>
          </a:p>
          <a:p>
            <a:endParaRPr lang="en-US" baseline="0" dirty="0" smtClean="0"/>
          </a:p>
          <a:p>
            <a:pPr marL="228600" indent="-228600">
              <a:buAutoNum type="alphaLcParenR"/>
            </a:pPr>
            <a:r>
              <a:rPr lang="en-US" baseline="0" dirty="0" smtClean="0"/>
              <a:t>A new contribution</a:t>
            </a:r>
          </a:p>
          <a:p>
            <a:pPr marL="228600" indent="-228600">
              <a:buAutoNum type="alphaLcParenR"/>
            </a:pPr>
            <a:endParaRPr lang="en-US" baseline="0" dirty="0" smtClean="0"/>
          </a:p>
          <a:p>
            <a:pPr marL="228600" indent="-228600">
              <a:buAutoNum type="alphaLcParenR"/>
            </a:pPr>
            <a:r>
              <a:rPr lang="en-US" baseline="0" dirty="0" smtClean="0"/>
              <a:t>In depth</a:t>
            </a:r>
          </a:p>
          <a:p>
            <a:pPr marL="228600" indent="-228600">
              <a:buAutoNum type="alphaLcParenR"/>
            </a:pPr>
            <a:endParaRPr lang="en-US" baseline="0" dirty="0" smtClean="0"/>
          </a:p>
          <a:p>
            <a:pPr marL="0" indent="0">
              <a:buNone/>
            </a:pPr>
            <a:r>
              <a:rPr lang="en-US" dirty="0" smtClean="0"/>
              <a:t>May be in-progress (e.g., at a workshop),</a:t>
            </a:r>
            <a:r>
              <a:rPr lang="en-US" baseline="0" dirty="0" smtClean="0"/>
              <a:t> followed by a later, more finalized conference paper</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43</a:t>
            </a:fld>
            <a:endParaRPr lang="en-US"/>
          </a:p>
        </p:txBody>
      </p:sp>
    </p:spTree>
    <p:extLst>
      <p:ext uri="{BB962C8B-B14F-4D97-AF65-F5344CB8AC3E}">
        <p14:creationId xmlns:p14="http://schemas.microsoft.com/office/powerpoint/2010/main" val="336369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Simultaneous</a:t>
            </a:r>
            <a:r>
              <a:rPr lang="en-US" baseline="0" dirty="0" smtClean="0"/>
              <a:t> submissions</a:t>
            </a:r>
          </a:p>
          <a:p>
            <a:pPr marL="171450" indent="-171450">
              <a:buFontTx/>
              <a:buChar char="•"/>
            </a:pPr>
            <a:endParaRPr lang="en-US" baseline="0" dirty="0" smtClean="0"/>
          </a:p>
          <a:p>
            <a:pPr marL="171450" indent="-171450">
              <a:buFontTx/>
              <a:buChar char="•"/>
            </a:pPr>
            <a:r>
              <a:rPr lang="en-US" baseline="0" dirty="0" smtClean="0"/>
              <a:t>Archival vs. non-archival</a:t>
            </a:r>
          </a:p>
          <a:p>
            <a:pPr marL="171450" indent="-171450">
              <a:buFontTx/>
              <a:buChar char="•"/>
            </a:pPr>
            <a:endParaRPr lang="en-US" baseline="0" dirty="0" smtClean="0"/>
          </a:p>
          <a:p>
            <a:pPr marL="0" indent="0">
              <a:buFontTx/>
              <a:buNone/>
            </a:pPr>
            <a:r>
              <a:rPr lang="en-US" baseline="0" dirty="0" smtClean="0"/>
              <a:t>Questions that arose:</a:t>
            </a:r>
          </a:p>
          <a:p>
            <a:pPr marL="0" indent="0">
              <a:buFontTx/>
              <a:buNone/>
            </a:pPr>
            <a:r>
              <a:rPr lang="en-US" baseline="0" dirty="0" err="1" smtClean="0"/>
              <a:t>arXiv</a:t>
            </a:r>
            <a:r>
              <a:rPr lang="en-US" baseline="0" dirty="0" smtClean="0"/>
              <a:t> – address explicitly? (May also be necessary to explain the role of tech reports / white papers)</a:t>
            </a:r>
          </a:p>
        </p:txBody>
      </p:sp>
      <p:sp>
        <p:nvSpPr>
          <p:cNvPr id="4" name="Slide Number Placeholder 3"/>
          <p:cNvSpPr>
            <a:spLocks noGrp="1"/>
          </p:cNvSpPr>
          <p:nvPr>
            <p:ph type="sldNum" sz="quarter" idx="10"/>
          </p:nvPr>
        </p:nvSpPr>
        <p:spPr/>
        <p:txBody>
          <a:bodyPr/>
          <a:lstStyle/>
          <a:p>
            <a:fld id="{9528308B-6BE7-414E-83DB-3703909D7009}" type="slidenum">
              <a:rPr lang="en-US" smtClean="0"/>
              <a:pPr/>
              <a:t>44</a:t>
            </a:fld>
            <a:endParaRPr lang="en-US"/>
          </a:p>
        </p:txBody>
      </p:sp>
    </p:spTree>
    <p:extLst>
      <p:ext uri="{BB962C8B-B14F-4D97-AF65-F5344CB8AC3E}">
        <p14:creationId xmlns:p14="http://schemas.microsoft.com/office/powerpoint/2010/main" val="2716598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 RCR used to have deceased [not sure what the policy is,</a:t>
            </a:r>
            <a:r>
              <a:rPr lang="en-US" baseline="0" dirty="0" smtClean="0"/>
              <a:t> actually], pets, make-believe)</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45</a:t>
            </a:fld>
            <a:endParaRPr lang="en-US"/>
          </a:p>
        </p:txBody>
      </p:sp>
    </p:spTree>
    <p:extLst>
      <p:ext uri="{BB962C8B-B14F-4D97-AF65-F5344CB8AC3E}">
        <p14:creationId xmlns:p14="http://schemas.microsoft.com/office/powerpoint/2010/main" val="2716598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OK or not?</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46</a:t>
            </a:fld>
            <a:endParaRPr lang="en-US"/>
          </a:p>
        </p:txBody>
      </p:sp>
    </p:spTree>
    <p:extLst>
      <p:ext uri="{BB962C8B-B14F-4D97-AF65-F5344CB8AC3E}">
        <p14:creationId xmlns:p14="http://schemas.microsoft.com/office/powerpoint/2010/main" val="2716598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47</a:t>
            </a:fld>
            <a:endParaRPr lang="en-US"/>
          </a:p>
        </p:txBody>
      </p:sp>
    </p:spTree>
    <p:extLst>
      <p:ext uri="{BB962C8B-B14F-4D97-AF65-F5344CB8AC3E}">
        <p14:creationId xmlns:p14="http://schemas.microsoft.com/office/powerpoint/2010/main" val="2162425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48</a:t>
            </a:fld>
            <a:endParaRPr lang="en-US"/>
          </a:p>
        </p:txBody>
      </p:sp>
    </p:spTree>
    <p:extLst>
      <p:ext uri="{BB962C8B-B14F-4D97-AF65-F5344CB8AC3E}">
        <p14:creationId xmlns:p14="http://schemas.microsoft.com/office/powerpoint/2010/main" val="1339058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49</a:t>
            </a:fld>
            <a:endParaRPr lang="en-US"/>
          </a:p>
        </p:txBody>
      </p:sp>
    </p:spTree>
    <p:extLst>
      <p:ext uri="{BB962C8B-B14F-4D97-AF65-F5344CB8AC3E}">
        <p14:creationId xmlns:p14="http://schemas.microsoft.com/office/powerpoint/2010/main" val="1451428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50</a:t>
            </a:fld>
            <a:endParaRPr lang="en-US"/>
          </a:p>
        </p:txBody>
      </p:sp>
    </p:spTree>
    <p:extLst>
      <p:ext uri="{BB962C8B-B14F-4D97-AF65-F5344CB8AC3E}">
        <p14:creationId xmlns:p14="http://schemas.microsoft.com/office/powerpoint/2010/main" val="81035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4</a:t>
            </a:fld>
            <a:endParaRPr lang="en-US"/>
          </a:p>
        </p:txBody>
      </p:sp>
    </p:spTree>
    <p:extLst>
      <p:ext uri="{BB962C8B-B14F-4D97-AF65-F5344CB8AC3E}">
        <p14:creationId xmlns:p14="http://schemas.microsoft.com/office/powerpoint/2010/main" val="1857869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51</a:t>
            </a:fld>
            <a:endParaRPr lang="en-US"/>
          </a:p>
        </p:txBody>
      </p:sp>
    </p:spTree>
    <p:extLst>
      <p:ext uri="{BB962C8B-B14F-4D97-AF65-F5344CB8AC3E}">
        <p14:creationId xmlns:p14="http://schemas.microsoft.com/office/powerpoint/2010/main" val="2221275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(Discussing and deciding on these things ahead of time helps combat “hey there’s a deadline this is good enough”</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52</a:t>
            </a:fld>
            <a:endParaRPr lang="en-US"/>
          </a:p>
        </p:txBody>
      </p:sp>
    </p:spTree>
    <p:extLst>
      <p:ext uri="{BB962C8B-B14F-4D97-AF65-F5344CB8AC3E}">
        <p14:creationId xmlns:p14="http://schemas.microsoft.com/office/powerpoint/2010/main" val="2797525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53</a:t>
            </a:fld>
            <a:endParaRPr lang="en-US"/>
          </a:p>
        </p:txBody>
      </p:sp>
    </p:spTree>
    <p:extLst>
      <p:ext uri="{BB962C8B-B14F-4D97-AF65-F5344CB8AC3E}">
        <p14:creationId xmlns:p14="http://schemas.microsoft.com/office/powerpoint/2010/main" val="2221181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54</a:t>
            </a:fld>
            <a:endParaRPr lang="en-US"/>
          </a:p>
        </p:txBody>
      </p:sp>
    </p:spTree>
    <p:extLst>
      <p:ext uri="{BB962C8B-B14F-4D97-AF65-F5344CB8AC3E}">
        <p14:creationId xmlns:p14="http://schemas.microsoft.com/office/powerpoint/2010/main" val="2119003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55</a:t>
            </a:fld>
            <a:endParaRPr lang="en-US"/>
          </a:p>
        </p:txBody>
      </p:sp>
    </p:spTree>
    <p:extLst>
      <p:ext uri="{BB962C8B-B14F-4D97-AF65-F5344CB8AC3E}">
        <p14:creationId xmlns:p14="http://schemas.microsoft.com/office/powerpoint/2010/main" val="208388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disciplines,</a:t>
            </a:r>
            <a:r>
              <a:rPr lang="en-US" baseline="0" dirty="0" smtClean="0"/>
              <a:t> there’s a longer history….(e.g., pen-only, date and initial pages and have others initial them as checks)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56</a:t>
            </a:fld>
            <a:endParaRPr lang="en-US"/>
          </a:p>
        </p:txBody>
      </p:sp>
    </p:spTree>
    <p:extLst>
      <p:ext uri="{BB962C8B-B14F-4D97-AF65-F5344CB8AC3E}">
        <p14:creationId xmlns:p14="http://schemas.microsoft.com/office/powerpoint/2010/main" val="2886971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Errors and failures</a:t>
            </a:r>
            <a:r>
              <a:rPr lang="en-US" baseline="0" dirty="0" smtClean="0"/>
              <a:t> to document with deadlines, etc…</a:t>
            </a:r>
          </a:p>
          <a:p>
            <a:endParaRPr lang="en-US" baseline="0" dirty="0" smtClean="0"/>
          </a:p>
          <a:p>
            <a:r>
              <a:rPr lang="en-US" baseline="0" dirty="0" smtClean="0"/>
              <a:t>One possible approach: Try to automate everything, including records of, </a:t>
            </a:r>
            <a:r>
              <a:rPr lang="en-US" baseline="0" dirty="0" err="1" smtClean="0"/>
              <a:t>e,g</a:t>
            </a:r>
            <a:r>
              <a:rPr lang="en-US" baseline="0" dirty="0" smtClean="0"/>
              <a:t>., recording parameters that went into simulation runs, so you’re not stuck wondering what exactly happened later…</a:t>
            </a:r>
          </a:p>
        </p:txBody>
      </p:sp>
      <p:sp>
        <p:nvSpPr>
          <p:cNvPr id="4" name="Slide Number Placeholder 3"/>
          <p:cNvSpPr>
            <a:spLocks noGrp="1"/>
          </p:cNvSpPr>
          <p:nvPr>
            <p:ph type="sldNum" sz="quarter" idx="10"/>
          </p:nvPr>
        </p:nvSpPr>
        <p:spPr/>
        <p:txBody>
          <a:bodyPr/>
          <a:lstStyle/>
          <a:p>
            <a:fld id="{9528308B-6BE7-414E-83DB-3703909D7009}" type="slidenum">
              <a:rPr lang="en-US" smtClean="0"/>
              <a:pPr/>
              <a:t>57</a:t>
            </a:fld>
            <a:endParaRPr lang="en-US"/>
          </a:p>
        </p:txBody>
      </p:sp>
    </p:spTree>
    <p:extLst>
      <p:ext uri="{BB962C8B-B14F-4D97-AF65-F5344CB8AC3E}">
        <p14:creationId xmlns:p14="http://schemas.microsoft.com/office/powerpoint/2010/main" val="3237104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Growing dissatisfaction with papers that don’t share code or data.</a:t>
            </a:r>
          </a:p>
          <a:p>
            <a:endParaRPr lang="en-US" dirty="0" smtClean="0"/>
          </a:p>
          <a:p>
            <a:r>
              <a:rPr lang="en-US" dirty="0" smtClean="0"/>
              <a:t>Example: figure</a:t>
            </a:r>
            <a:r>
              <a:rPr lang="en-US" baseline="0" dirty="0" smtClean="0"/>
              <a:t> comes from paper that attempts to recompile and run code from papers at a particular set of conferences during particular years. Results uninspiring. (Not everyone agrees with the methodology of this particular tech report, but the point stands)</a:t>
            </a:r>
          </a:p>
          <a:p>
            <a:endParaRPr lang="en-US" baseline="0" dirty="0" smtClean="0"/>
          </a:p>
          <a:p>
            <a:r>
              <a:rPr lang="en-US" baseline="0" dirty="0" smtClean="0"/>
              <a:t>Some conferences now require  (or give preference) to this kind of evidence</a:t>
            </a:r>
          </a:p>
          <a:p>
            <a:endParaRPr lang="en-US" baseline="0" dirty="0" smtClean="0"/>
          </a:p>
          <a:p>
            <a:r>
              <a:rPr lang="en-US" baseline="0" dirty="0" smtClean="0"/>
              <a:t>Question that came up: How do you convince others (e.g., advisor) of the value of continuing to support research software?</a:t>
            </a:r>
          </a:p>
          <a:p>
            <a:endParaRPr lang="en-US" baseline="0" dirty="0" smtClean="0"/>
          </a:p>
          <a:p>
            <a:endParaRPr lang="en-US" baseline="0" dirty="0" smtClean="0"/>
          </a:p>
          <a:p>
            <a:r>
              <a:rPr lang="en-US" baseline="0" dirty="0" err="1" smtClean="0"/>
              <a:t>Zvon’s</a:t>
            </a:r>
            <a:r>
              <a:rPr lang="en-US" baseline="0" dirty="0" smtClean="0"/>
              <a:t> additions:</a:t>
            </a:r>
          </a:p>
          <a:p>
            <a:endParaRPr lang="en-US" baseline="0" dirty="0" smtClean="0"/>
          </a:p>
          <a:p>
            <a:r>
              <a:rPr lang="en-US" baseline="0" dirty="0" smtClean="0"/>
              <a:t>- What about publishing source code and input data used in experiments? What if the results were obtained during an internship and the company does not allow data (or even source code) to be published?</a:t>
            </a:r>
          </a:p>
          <a:p>
            <a:endParaRPr lang="en-US" baseline="0" dirty="0" smtClean="0"/>
          </a:p>
          <a:p>
            <a:r>
              <a:rPr lang="en-US" baseline="0" dirty="0" smtClean="0"/>
              <a:t>- How to ensure that experiments are reproducible? To how much trouble should we go through to have reproducible experiments?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58</a:t>
            </a:fld>
            <a:endParaRPr lang="en-US"/>
          </a:p>
        </p:txBody>
      </p:sp>
    </p:spTree>
    <p:extLst>
      <p:ext uri="{BB962C8B-B14F-4D97-AF65-F5344CB8AC3E}">
        <p14:creationId xmlns:p14="http://schemas.microsoft.com/office/powerpoint/2010/main" val="1326700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CONFLICT OF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528308B-6BE7-414E-83DB-3703909D7009}" type="slidenum">
              <a:rPr lang="en-US" smtClean="0"/>
              <a:pPr/>
              <a:t>59</a:t>
            </a:fld>
            <a:endParaRPr lang="en-US"/>
          </a:p>
        </p:txBody>
      </p:sp>
    </p:spTree>
    <p:extLst>
      <p:ext uri="{BB962C8B-B14F-4D97-AF65-F5344CB8AC3E}">
        <p14:creationId xmlns:p14="http://schemas.microsoft.com/office/powerpoint/2010/main" val="2558022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60</a:t>
            </a:fld>
            <a:endParaRPr lang="en-US"/>
          </a:p>
        </p:txBody>
      </p:sp>
    </p:spTree>
    <p:extLst>
      <p:ext uri="{BB962C8B-B14F-4D97-AF65-F5344CB8AC3E}">
        <p14:creationId xmlns:p14="http://schemas.microsoft.com/office/powerpoint/2010/main" val="129949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5</a:t>
            </a:fld>
            <a:endParaRPr lang="en-US"/>
          </a:p>
        </p:txBody>
      </p:sp>
    </p:spTree>
    <p:extLst>
      <p:ext uri="{BB962C8B-B14F-4D97-AF65-F5344CB8AC3E}">
        <p14:creationId xmlns:p14="http://schemas.microsoft.com/office/powerpoint/2010/main" val="3162466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What else should we worry about </a:t>
            </a:r>
            <a:r>
              <a:rPr lang="en-US" baseline="0" dirty="0" err="1" smtClean="0"/>
              <a:t>w.r.t</a:t>
            </a:r>
            <a:r>
              <a:rPr lang="en-US" baseline="0" dirty="0" smtClean="0"/>
              <a:t>. </a:t>
            </a:r>
            <a:r>
              <a:rPr lang="en-US" baseline="0" dirty="0" err="1" smtClean="0"/>
              <a:t>CoI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61</a:t>
            </a:fld>
            <a:endParaRPr lang="en-US"/>
          </a:p>
        </p:txBody>
      </p:sp>
    </p:spTree>
    <p:extLst>
      <p:ext uri="{BB962C8B-B14F-4D97-AF65-F5344CB8AC3E}">
        <p14:creationId xmlns:p14="http://schemas.microsoft.com/office/powerpoint/2010/main" val="3411516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Matt Might: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you're a "close personal friend" of an author, decline review.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There's debate about the what "close" means, so ask yourself the following: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Would you review the paper impartially?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the answer is no, she is too close.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the meaning of close can fluctuate over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Is she nearing tenure? Is he about to go on the academic job market?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such cases, you might be more tempted to "help.””</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62</a:t>
            </a:fld>
            <a:endParaRPr lang="en-US"/>
          </a:p>
        </p:txBody>
      </p:sp>
    </p:spTree>
    <p:extLst>
      <p:ext uri="{BB962C8B-B14F-4D97-AF65-F5344CB8AC3E}">
        <p14:creationId xmlns:p14="http://schemas.microsoft.com/office/powerpoint/2010/main" val="25580226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Matt Might: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equally important to recuse yourself if you have strong personal objections to an individual or 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Even if you think you can review the manuscript fairly, decline to review, since a negative recommendation would be seen as tainted.”</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63</a:t>
            </a:fld>
            <a:endParaRPr lang="en-US"/>
          </a:p>
        </p:txBody>
      </p:sp>
    </p:spTree>
    <p:extLst>
      <p:ext uri="{BB962C8B-B14F-4D97-AF65-F5344CB8AC3E}">
        <p14:creationId xmlns:p14="http://schemas.microsoft.com/office/powerpoint/2010/main" val="2558022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Matt Might: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“Every so often, you'll receive a manuscript to review in which you discover that someone else has independently solved the same problem as you.</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manuscripts cause heartburn.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recommend informing the program chair or editor and recusing yourself from discussion of such manuscripts, since it is unlikely that you will be able to review it without some emotion.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the paper is accepted but your work provides a better solution, you may be able to publish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the paper is rejected, you may still want to walk away from publishing your work, since there could be accusations that you benefited from seeing their 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decide to pursue publication, you can approach the authors directly or through the program chair or editor.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Explain that you recused yourself from discussion once you recognized they had solved the same problem.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Provide them with all of your work to date, and offer to combine your insights for a future submission.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Promise to respect whatever decision the authors make.”</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64</a:t>
            </a:fld>
            <a:endParaRPr lang="en-US"/>
          </a:p>
        </p:txBody>
      </p:sp>
    </p:spTree>
    <p:extLst>
      <p:ext uri="{BB962C8B-B14F-4D97-AF65-F5344CB8AC3E}">
        <p14:creationId xmlns:p14="http://schemas.microsoft.com/office/powerpoint/2010/main" val="2558022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Matt Might: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is a perception among some graduate students that if a venue will accept N papers, then giving a favorable review to a competing submission reduces that to N-1.</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simply not true.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Papers are judged on the standards of the venue, and this tends to yield a similar rate of acceptances every year.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feel you can't review a manuscript objectively because you have a competing submission to the same venue, then decline to review.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Don't think that tanking a competing submission will improve your odds.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will not.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if anyone suspects your review was tainted by a perceived pigeon-hole conflict, it could do measurable harm to your reputation.”</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65</a:t>
            </a:fld>
            <a:endParaRPr lang="en-US"/>
          </a:p>
        </p:txBody>
      </p:sp>
    </p:spTree>
    <p:extLst>
      <p:ext uri="{BB962C8B-B14F-4D97-AF65-F5344CB8AC3E}">
        <p14:creationId xmlns:p14="http://schemas.microsoft.com/office/powerpoint/2010/main" val="2558022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66</a:t>
            </a:fld>
            <a:endParaRPr lang="en-US"/>
          </a:p>
        </p:txBody>
      </p:sp>
    </p:spTree>
    <p:extLst>
      <p:ext uri="{BB962C8B-B14F-4D97-AF65-F5344CB8AC3E}">
        <p14:creationId xmlns:p14="http://schemas.microsoft.com/office/powerpoint/2010/main" val="3634651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67</a:t>
            </a:fld>
            <a:endParaRPr lang="en-US"/>
          </a:p>
        </p:txBody>
      </p:sp>
    </p:spTree>
    <p:extLst>
      <p:ext uri="{BB962C8B-B14F-4D97-AF65-F5344CB8AC3E}">
        <p14:creationId xmlns:p14="http://schemas.microsoft.com/office/powerpoint/2010/main" val="3004799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PC</a:t>
            </a:r>
            <a:r>
              <a:rPr lang="en-US" baseline="0" dirty="0" smtClean="0"/>
              <a:t> rules &amp; stepping out of room</a:t>
            </a:r>
          </a:p>
          <a:p>
            <a:pPr marL="171450" indent="-171450">
              <a:buFontTx/>
              <a:buChar char="•"/>
            </a:pPr>
            <a:endParaRPr lang="en-US" baseline="0" dirty="0" smtClean="0"/>
          </a:p>
          <a:p>
            <a:pPr marL="171450" indent="-171450">
              <a:buFontTx/>
              <a:buChar char="•"/>
            </a:pPr>
            <a:r>
              <a:rPr lang="en-US" baseline="0" dirty="0" smtClean="0"/>
              <a:t>Reporting conflicts pro-actively (even if conference doesn’t have a system for it)</a:t>
            </a:r>
          </a:p>
          <a:p>
            <a:pPr marL="171450" indent="-171450">
              <a:buFontTx/>
              <a:buChar char="•"/>
            </a:pPr>
            <a:endParaRPr lang="en-US" baseline="0" dirty="0" smtClean="0"/>
          </a:p>
          <a:p>
            <a:pPr marL="171450" indent="-171450">
              <a:buFontTx/>
              <a:buChar char="•"/>
            </a:pPr>
            <a:r>
              <a:rPr lang="en-US" baseline="0" dirty="0" smtClean="0"/>
              <a:t>De-</a:t>
            </a:r>
            <a:r>
              <a:rPr lang="en-US" baseline="0" dirty="0" err="1" smtClean="0"/>
              <a:t>anonymizing</a:t>
            </a:r>
            <a:r>
              <a:rPr lang="en-US" baseline="0" dirty="0" smtClean="0"/>
              <a:t> self as a reviewer generally viewed as OK – everything else is problematic</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68</a:t>
            </a:fld>
            <a:endParaRPr lang="en-US"/>
          </a:p>
        </p:txBody>
      </p:sp>
    </p:spTree>
    <p:extLst>
      <p:ext uri="{BB962C8B-B14F-4D97-AF65-F5344CB8AC3E}">
        <p14:creationId xmlns:p14="http://schemas.microsoft.com/office/powerpoint/2010/main" val="1382571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69</a:t>
            </a:fld>
            <a:endParaRPr lang="en-US"/>
          </a:p>
        </p:txBody>
      </p:sp>
    </p:spTree>
    <p:extLst>
      <p:ext uri="{BB962C8B-B14F-4D97-AF65-F5344CB8AC3E}">
        <p14:creationId xmlns:p14="http://schemas.microsoft.com/office/powerpoint/2010/main" val="15718883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Seriously,</a:t>
            </a:r>
            <a:r>
              <a:rPr lang="en-US" baseline="0" dirty="0" smtClean="0"/>
              <a:t> that’s not an uncommonly used conference review system</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70</a:t>
            </a:fld>
            <a:endParaRPr lang="en-US"/>
          </a:p>
        </p:txBody>
      </p:sp>
    </p:spTree>
    <p:extLst>
      <p:ext uri="{BB962C8B-B14F-4D97-AF65-F5344CB8AC3E}">
        <p14:creationId xmlns:p14="http://schemas.microsoft.com/office/powerpoint/2010/main" val="155125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Much (though</a:t>
            </a:r>
            <a:r>
              <a:rPr lang="en-US" baseline="0" dirty="0" smtClean="0"/>
              <a:t> not all) material or topics taken from CITI Training modules on RCR</a:t>
            </a:r>
            <a:endParaRPr lang="en-US" dirty="0" smtClean="0"/>
          </a:p>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6</a:t>
            </a:fld>
            <a:endParaRPr lang="en-US"/>
          </a:p>
        </p:txBody>
      </p:sp>
    </p:spTree>
    <p:extLst>
      <p:ext uri="{BB962C8B-B14F-4D97-AF65-F5344CB8AC3E}">
        <p14:creationId xmlns:p14="http://schemas.microsoft.com/office/powerpoint/2010/main" val="781355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Bias or the _appearance_</a:t>
            </a:r>
            <a:r>
              <a:rPr lang="en-US" baseline="0" dirty="0" smtClean="0"/>
              <a:t> of bias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71</a:t>
            </a:fld>
            <a:endParaRPr lang="en-US"/>
          </a:p>
        </p:txBody>
      </p:sp>
    </p:spTree>
    <p:extLst>
      <p:ext uri="{BB962C8B-B14F-4D97-AF65-F5344CB8AC3E}">
        <p14:creationId xmlns:p14="http://schemas.microsoft.com/office/powerpoint/2010/main" val="3287148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in doubt,</a:t>
            </a:r>
            <a:r>
              <a:rPr lang="en-US" baseline="0" dirty="0" smtClean="0"/>
              <a:t> ask/disclose</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72</a:t>
            </a:fld>
            <a:endParaRPr lang="en-US"/>
          </a:p>
        </p:txBody>
      </p:sp>
    </p:spTree>
    <p:extLst>
      <p:ext uri="{BB962C8B-B14F-4D97-AF65-F5344CB8AC3E}">
        <p14:creationId xmlns:p14="http://schemas.microsoft.com/office/powerpoint/2010/main" val="19942179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a:t>
            </a:r>
            <a:r>
              <a:rPr lang="en-US" baseline="0" dirty="0" smtClean="0"/>
              <a:t> SUBJECTS RESEARCH</a:t>
            </a:r>
          </a:p>
          <a:p>
            <a:endParaRPr lang="en-US" baseline="0" dirty="0" smtClean="0"/>
          </a:p>
          <a:p>
            <a:r>
              <a:rPr lang="en-US" baseline="0" dirty="0" smtClean="0"/>
              <a:t>Let’s talk about principles behind ethical HSR</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73</a:t>
            </a:fld>
            <a:endParaRPr lang="en-US"/>
          </a:p>
        </p:txBody>
      </p:sp>
    </p:spTree>
    <p:extLst>
      <p:ext uri="{BB962C8B-B14F-4D97-AF65-F5344CB8AC3E}">
        <p14:creationId xmlns:p14="http://schemas.microsoft.com/office/powerpoint/2010/main" val="11720187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common component being informed consent</a:t>
            </a:r>
          </a:p>
          <a:p>
            <a:endParaRPr lang="en-US" baseline="0" dirty="0" smtClean="0"/>
          </a:p>
          <a:p>
            <a:r>
              <a:rPr lang="en-US" baseline="0" dirty="0" smtClean="0"/>
              <a:t>Consider:</a:t>
            </a:r>
          </a:p>
          <a:p>
            <a:pPr marL="171450" indent="-171450">
              <a:buFontTx/>
              <a:buChar char="•"/>
            </a:pPr>
            <a:r>
              <a:rPr lang="en-US" baseline="0" dirty="0" smtClean="0"/>
              <a:t>Clear explanations</a:t>
            </a:r>
          </a:p>
          <a:p>
            <a:pPr marL="171450" indent="-171450">
              <a:buFontTx/>
              <a:buChar char="•"/>
            </a:pPr>
            <a:r>
              <a:rPr lang="en-US" baseline="0" dirty="0" smtClean="0"/>
              <a:t>Explanation of alternatives</a:t>
            </a:r>
          </a:p>
          <a:p>
            <a:pPr marL="171450" indent="-171450">
              <a:buFontTx/>
              <a:buChar char="•"/>
            </a:pPr>
            <a:r>
              <a:rPr lang="en-US" baseline="0" dirty="0" err="1" smtClean="0"/>
              <a:t>etc</a:t>
            </a:r>
            <a:endParaRPr lang="en-US" baseline="0"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74</a:t>
            </a:fld>
            <a:endParaRPr lang="en-US"/>
          </a:p>
        </p:txBody>
      </p:sp>
    </p:spTree>
    <p:extLst>
      <p:ext uri="{BB962C8B-B14F-4D97-AF65-F5344CB8AC3E}">
        <p14:creationId xmlns:p14="http://schemas.microsoft.com/office/powerpoint/2010/main" val="25394873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if har</a:t>
            </a:r>
            <a:r>
              <a:rPr lang="en-US" baseline="0" dirty="0" smtClean="0"/>
              <a:t>m is necessary, maximize benefits…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75</a:t>
            </a:fld>
            <a:endParaRPr lang="en-US"/>
          </a:p>
        </p:txBody>
      </p:sp>
    </p:spTree>
    <p:extLst>
      <p:ext uri="{BB962C8B-B14F-4D97-AF65-F5344CB8AC3E}">
        <p14:creationId xmlns:p14="http://schemas.microsoft.com/office/powerpoint/2010/main" val="3369139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that, for example, the harms and the benefits</a:t>
            </a:r>
            <a:r>
              <a:rPr lang="en-US" baseline="0" dirty="0" smtClean="0"/>
              <a:t> correspond to the same population and that you don’t, for example, experiment (detrimentally) on prisoners because they</a:t>
            </a:r>
            <a:r>
              <a:rPr lang="fr-FR" baseline="0" dirty="0" smtClean="0"/>
              <a:t>’</a:t>
            </a:r>
            <a:r>
              <a:rPr lang="en-US" baseline="0" dirty="0" smtClean="0"/>
              <a:t>re convenient when the benefits are for everyone</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76</a:t>
            </a:fld>
            <a:endParaRPr lang="en-US"/>
          </a:p>
        </p:txBody>
      </p:sp>
    </p:spTree>
    <p:extLst>
      <p:ext uri="{BB962C8B-B14F-4D97-AF65-F5344CB8AC3E}">
        <p14:creationId xmlns:p14="http://schemas.microsoft.com/office/powerpoint/2010/main" val="20156863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procedures</a:t>
            </a:r>
            <a:r>
              <a:rPr lang="en-US" baseline="0" dirty="0" smtClean="0"/>
              <a:t> in place which are required for all research performed with federal money (e.g., NSF) and usually apply to all the research of an institution that receives federal funding</a:t>
            </a:r>
          </a:p>
          <a:p>
            <a:endParaRPr lang="en-US" baseline="0" dirty="0" smtClean="0"/>
          </a:p>
          <a:p>
            <a:r>
              <a:rPr lang="en-US" baseline="0" dirty="0" smtClean="0"/>
              <a:t>Utah’s IRB website</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77</a:t>
            </a:fld>
            <a:endParaRPr lang="en-US"/>
          </a:p>
        </p:txBody>
      </p:sp>
    </p:spTree>
    <p:extLst>
      <p:ext uri="{BB962C8B-B14F-4D97-AF65-F5344CB8AC3E}">
        <p14:creationId xmlns:p14="http://schemas.microsoft.com/office/powerpoint/2010/main" val="35719764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it even vaguely smells like people or their data….</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78</a:t>
            </a:fld>
            <a:endParaRPr lang="en-US"/>
          </a:p>
        </p:txBody>
      </p:sp>
    </p:spTree>
    <p:extLst>
      <p:ext uri="{BB962C8B-B14F-4D97-AF65-F5344CB8AC3E}">
        <p14:creationId xmlns:p14="http://schemas.microsoft.com/office/powerpoint/2010/main" val="17520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ahead</a:t>
            </a:r>
            <a:r>
              <a:rPr lang="en-US" baseline="0" dirty="0" smtClean="0"/>
              <a:t> and submit for an exemption – it is the review board’s job to make that decision, not yours</a:t>
            </a:r>
          </a:p>
          <a:p>
            <a:endParaRPr lang="en-US" baseline="0" dirty="0" smtClean="0"/>
          </a:p>
          <a:p>
            <a:r>
              <a:rPr lang="en-US" baseline="0" dirty="0" smtClean="0"/>
              <a:t>Some conferences that don’t traditionally deal with humans have started to require statements about IRB approval in manuscripts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79</a:t>
            </a:fld>
            <a:endParaRPr lang="en-US"/>
          </a:p>
        </p:txBody>
      </p:sp>
    </p:spTree>
    <p:extLst>
      <p:ext uri="{BB962C8B-B14F-4D97-AF65-F5344CB8AC3E}">
        <p14:creationId xmlns:p14="http://schemas.microsoft.com/office/powerpoint/2010/main" val="29464783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Obtaining IRB approval does</a:t>
            </a:r>
            <a:r>
              <a:rPr lang="en-US" baseline="0" dirty="0" smtClean="0"/>
              <a:t> not absolve you of considering the broader ethics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80</a:t>
            </a:fld>
            <a:endParaRPr lang="en-US"/>
          </a:p>
        </p:txBody>
      </p:sp>
    </p:spTree>
    <p:extLst>
      <p:ext uri="{BB962C8B-B14F-4D97-AF65-F5344CB8AC3E}">
        <p14:creationId xmlns:p14="http://schemas.microsoft.com/office/powerpoint/2010/main" val="248040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7</a:t>
            </a:fld>
            <a:endParaRPr lang="en-US"/>
          </a:p>
        </p:txBody>
      </p:sp>
    </p:spTree>
    <p:extLst>
      <p:ext uri="{BB962C8B-B14F-4D97-AF65-F5344CB8AC3E}">
        <p14:creationId xmlns:p14="http://schemas.microsoft.com/office/powerpoint/2010/main" val="1392218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Conference PCs still</a:t>
            </a:r>
            <a:r>
              <a:rPr lang="en-US" baseline="0" dirty="0" smtClean="0"/>
              <a:t> figuring out how to handle this…reject? Accept with notice?</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81</a:t>
            </a:fld>
            <a:endParaRPr lang="en-US"/>
          </a:p>
        </p:txBody>
      </p:sp>
    </p:spTree>
    <p:extLst>
      <p:ext uri="{BB962C8B-B14F-4D97-AF65-F5344CB8AC3E}">
        <p14:creationId xmlns:p14="http://schemas.microsoft.com/office/powerpoint/2010/main" val="3839336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Conference PCs still</a:t>
            </a:r>
            <a:r>
              <a:rPr lang="en-US" baseline="0" dirty="0" smtClean="0"/>
              <a:t> figuring out how to handle this…reject? Accept </a:t>
            </a:r>
            <a:r>
              <a:rPr lang="en-US" baseline="0" smtClean="0"/>
              <a:t>with notice?</a:t>
            </a:r>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82</a:t>
            </a:fld>
            <a:endParaRPr lang="en-US"/>
          </a:p>
        </p:txBody>
      </p:sp>
    </p:spTree>
    <p:extLst>
      <p:ext uri="{BB962C8B-B14F-4D97-AF65-F5344CB8AC3E}">
        <p14:creationId xmlns:p14="http://schemas.microsoft.com/office/powerpoint/2010/main" val="3839336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increasingly</a:t>
            </a:r>
            <a:r>
              <a:rPr lang="en-US" baseline="0" dirty="0" smtClean="0"/>
              <a:t> other (voluntary) resources to undergo ethics checks (varies by discipline) – e.g., screenshot</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83</a:t>
            </a:fld>
            <a:endParaRPr lang="en-US"/>
          </a:p>
        </p:txBody>
      </p:sp>
    </p:spTree>
    <p:extLst>
      <p:ext uri="{BB962C8B-B14F-4D97-AF65-F5344CB8AC3E}">
        <p14:creationId xmlns:p14="http://schemas.microsoft.com/office/powerpoint/2010/main" val="40669294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gray areas in research</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84</a:t>
            </a:fld>
            <a:endParaRPr lang="en-US"/>
          </a:p>
        </p:txBody>
      </p:sp>
    </p:spTree>
    <p:extLst>
      <p:ext uri="{BB962C8B-B14F-4D97-AF65-F5344CB8AC3E}">
        <p14:creationId xmlns:p14="http://schemas.microsoft.com/office/powerpoint/2010/main" val="32246628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 testing in</a:t>
            </a:r>
            <a:r>
              <a:rPr lang="en-US" baseline="0" dirty="0" smtClean="0"/>
              <a:t> industry regarding products and product performance is common.</a:t>
            </a:r>
          </a:p>
          <a:p>
            <a:endParaRPr lang="en-US" baseline="0" dirty="0" smtClean="0"/>
          </a:p>
          <a:p>
            <a:r>
              <a:rPr lang="en-US" baseline="0" dirty="0" smtClean="0"/>
              <a:t>There isn’t necessarily any ethical oversight in companies</a:t>
            </a:r>
          </a:p>
          <a:p>
            <a:endParaRPr lang="en-US" baseline="0" dirty="0" smtClean="0"/>
          </a:p>
          <a:p>
            <a:r>
              <a:rPr lang="en-US" baseline="0" dirty="0" smtClean="0"/>
              <a:t>Emotional Contagion study received a lot of media attention recently</a:t>
            </a:r>
          </a:p>
          <a:p>
            <a:endParaRPr lang="en-US" baseline="0" dirty="0" smtClean="0"/>
          </a:p>
          <a:p>
            <a:r>
              <a:rPr lang="en-US" baseline="0" dirty="0" smtClean="0"/>
              <a:t>Basically, Facebook experimented with what was displayed in newsfeeds. Some newsfeeds showed &gt; more emotionally positive posts (by some NLP definition) and some newsfeeds showed &gt; negative posts. Effect was measured in terms of whether resulting posts were more emotionally positive or negative (respectively). Surprise: they were</a:t>
            </a:r>
          </a:p>
          <a:p>
            <a:endParaRPr lang="en-US" baseline="0" dirty="0" smtClean="0"/>
          </a:p>
          <a:p>
            <a:r>
              <a:rPr lang="en-US" baseline="0" dirty="0" smtClean="0"/>
              <a:t>Objections: e.g., emotionally vulnerable individuals</a:t>
            </a:r>
          </a:p>
          <a:p>
            <a:endParaRPr lang="en-US" baseline="0" dirty="0" smtClean="0"/>
          </a:p>
          <a:p>
            <a:r>
              <a:rPr lang="en-US" baseline="0" dirty="0" smtClean="0"/>
              <a:t>Other objections: IRB seems to have been vaguely bypassed; seems like academic researchers talked with Facebook, which instrumented to collect dataset, then IRB submission at academic institution was for “pre-existing data”</a:t>
            </a:r>
          </a:p>
          <a:p>
            <a:endParaRPr lang="en-US" baseline="0" dirty="0" smtClean="0"/>
          </a:p>
          <a:p>
            <a:r>
              <a:rPr lang="en-US" baseline="0" dirty="0" smtClean="0"/>
              <a:t>Question: reactions?</a:t>
            </a:r>
          </a:p>
          <a:p>
            <a:endParaRPr lang="en-US" baseline="0" dirty="0" smtClean="0"/>
          </a:p>
          <a:p>
            <a:r>
              <a:rPr lang="en-US" baseline="0" dirty="0" smtClean="0"/>
              <a:t>But!</a:t>
            </a:r>
          </a:p>
          <a:p>
            <a:endParaRPr lang="en-US" baseline="0" dirty="0" smtClean="0"/>
          </a:p>
          <a:p>
            <a:r>
              <a:rPr lang="en-US" baseline="0" dirty="0" smtClean="0"/>
              <a:t>Other interesting Facebook A/B studies that got less attention…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85</a:t>
            </a:fld>
            <a:endParaRPr lang="en-US"/>
          </a:p>
        </p:txBody>
      </p:sp>
    </p:spTree>
    <p:extLst>
      <p:ext uri="{BB962C8B-B14F-4D97-AF65-F5344CB8AC3E}">
        <p14:creationId xmlns:p14="http://schemas.microsoft.com/office/powerpoint/2010/main" val="6335495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Forbes:</a:t>
            </a:r>
          </a:p>
          <a:p>
            <a:endParaRPr lang="en-US" dirty="0" smtClean="0"/>
          </a:p>
          <a:p>
            <a:r>
              <a:rPr lang="en-US" dirty="0" smtClean="0"/>
              <a:t>“How they did it: They tracked every entry of more than 5 characters in a comment or compose box that didn’t get posted within 10 minutes.</a:t>
            </a:r>
          </a:p>
          <a:p>
            <a:endParaRPr lang="en-US" dirty="0" smtClean="0"/>
          </a:p>
          <a:p>
            <a:r>
              <a:rPr lang="en-US" dirty="0" smtClean="0"/>
              <a:t>What Facebook found out: We’re thinking things that we don’t put down to digital paper. 71% of the users “self-censored,” drafting comments that they never posted.”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Question: reactions?</a:t>
            </a:r>
          </a:p>
          <a:p>
            <a:endParaRPr lang="en-US" dirty="0" smtClean="0"/>
          </a:p>
        </p:txBody>
      </p:sp>
      <p:sp>
        <p:nvSpPr>
          <p:cNvPr id="4" name="Slide Number Placeholder 3"/>
          <p:cNvSpPr>
            <a:spLocks noGrp="1"/>
          </p:cNvSpPr>
          <p:nvPr>
            <p:ph type="sldNum" sz="quarter" idx="10"/>
          </p:nvPr>
        </p:nvSpPr>
        <p:spPr/>
        <p:txBody>
          <a:bodyPr/>
          <a:lstStyle/>
          <a:p>
            <a:fld id="{9528308B-6BE7-414E-83DB-3703909D7009}" type="slidenum">
              <a:rPr lang="en-US" smtClean="0"/>
              <a:pPr/>
              <a:t>86</a:t>
            </a:fld>
            <a:endParaRPr lang="en-US"/>
          </a:p>
        </p:txBody>
      </p:sp>
    </p:spTree>
    <p:extLst>
      <p:ext uri="{BB962C8B-B14F-4D97-AF65-F5344CB8AC3E}">
        <p14:creationId xmlns:p14="http://schemas.microsoft.com/office/powerpoint/2010/main" val="1638548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Forbes:</a:t>
            </a:r>
          </a:p>
          <a:p>
            <a:endParaRPr lang="en-US" dirty="0" smtClean="0"/>
          </a:p>
          <a:p>
            <a:r>
              <a:rPr lang="en-US" dirty="0" smtClean="0"/>
              <a:t>“Users had the active or “passive” sharing randomly assigned to them, changing their experience (and their spammed friends’ experience) of the site. When given the option to share, only 23% chose to do so”</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Question: reactions?</a:t>
            </a:r>
          </a:p>
          <a:p>
            <a:endParaRPr lang="en-US" dirty="0" smtClean="0"/>
          </a:p>
        </p:txBody>
      </p:sp>
      <p:sp>
        <p:nvSpPr>
          <p:cNvPr id="4" name="Slide Number Placeholder 3"/>
          <p:cNvSpPr>
            <a:spLocks noGrp="1"/>
          </p:cNvSpPr>
          <p:nvPr>
            <p:ph type="sldNum" sz="quarter" idx="10"/>
          </p:nvPr>
        </p:nvSpPr>
        <p:spPr/>
        <p:txBody>
          <a:bodyPr/>
          <a:lstStyle/>
          <a:p>
            <a:fld id="{9528308B-6BE7-414E-83DB-3703909D7009}" type="slidenum">
              <a:rPr lang="en-US" smtClean="0"/>
              <a:pPr/>
              <a:t>87</a:t>
            </a:fld>
            <a:endParaRPr lang="en-US"/>
          </a:p>
        </p:txBody>
      </p:sp>
    </p:spTree>
    <p:extLst>
      <p:ext uri="{BB962C8B-B14F-4D97-AF65-F5344CB8AC3E}">
        <p14:creationId xmlns:p14="http://schemas.microsoft.com/office/powerpoint/2010/main" val="16385485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Forbes:</a:t>
            </a:r>
          </a:p>
          <a:p>
            <a:endParaRPr lang="en-US" dirty="0" smtClean="0"/>
          </a:p>
          <a:p>
            <a:r>
              <a:rPr lang="en-US" dirty="0" smtClean="0"/>
              <a:t>“Researchers “randomly” assigned 75 million </a:t>
            </a:r>
            <a:r>
              <a:rPr lang="en-US" dirty="0" err="1" smtClean="0"/>
              <a:t>urls</a:t>
            </a:r>
            <a:r>
              <a:rPr lang="en-US" dirty="0" smtClean="0"/>
              <a:t> a “share” or “no-share” status…“”Directed shares, such as a link that is included in a private Facebook message or explicitly posted on a friend’s wall, are not affected by the assignment procedure,” wrote the researchers.”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Question: reactions?</a:t>
            </a:r>
          </a:p>
          <a:p>
            <a:endParaRPr lang="en-US" dirty="0" smtClean="0"/>
          </a:p>
        </p:txBody>
      </p:sp>
      <p:sp>
        <p:nvSpPr>
          <p:cNvPr id="4" name="Slide Number Placeholder 3"/>
          <p:cNvSpPr>
            <a:spLocks noGrp="1"/>
          </p:cNvSpPr>
          <p:nvPr>
            <p:ph type="sldNum" sz="quarter" idx="10"/>
          </p:nvPr>
        </p:nvSpPr>
        <p:spPr/>
        <p:txBody>
          <a:bodyPr/>
          <a:lstStyle/>
          <a:p>
            <a:fld id="{9528308B-6BE7-414E-83DB-3703909D7009}" type="slidenum">
              <a:rPr lang="en-US" smtClean="0"/>
              <a:pPr/>
              <a:t>88</a:t>
            </a:fld>
            <a:endParaRPr lang="en-US"/>
          </a:p>
        </p:txBody>
      </p:sp>
    </p:spTree>
    <p:extLst>
      <p:ext uri="{BB962C8B-B14F-4D97-AF65-F5344CB8AC3E}">
        <p14:creationId xmlns:p14="http://schemas.microsoft.com/office/powerpoint/2010/main" val="16385485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Forbes:</a:t>
            </a:r>
          </a:p>
          <a:p>
            <a:endParaRPr lang="en-US" dirty="0" smtClean="0"/>
          </a:p>
          <a:p>
            <a:r>
              <a:rPr lang="en-US" dirty="0" smtClean="0"/>
              <a:t>“When it happened: 2010 midterm elections in the U.S.</a:t>
            </a:r>
          </a:p>
          <a:p>
            <a:endParaRPr lang="en-US" dirty="0" smtClean="0"/>
          </a:p>
          <a:p>
            <a:r>
              <a:rPr lang="en-US" dirty="0" smtClean="0"/>
              <a:t>How many users: 61,279,316 users over the age of 18</a:t>
            </a:r>
          </a:p>
          <a:p>
            <a:endParaRPr lang="en-US" dirty="0" smtClean="0"/>
          </a:p>
          <a:p>
            <a:r>
              <a:rPr lang="en-US" dirty="0" smtClean="0"/>
              <a:t>How they did it: They offered test subjects an ‘I Voted’ button at the top of their News Feeds and information on how to find their polling place. Some users also saw the names of their friends who had clicked the button. The control group got no prompt to vote. Then the researchers checked public voting records to see which of the millions actually voted.”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Question: reactions?</a:t>
            </a:r>
          </a:p>
          <a:p>
            <a:endParaRPr lang="en-US" dirty="0" smtClean="0"/>
          </a:p>
        </p:txBody>
      </p:sp>
      <p:sp>
        <p:nvSpPr>
          <p:cNvPr id="4" name="Slide Number Placeholder 3"/>
          <p:cNvSpPr>
            <a:spLocks noGrp="1"/>
          </p:cNvSpPr>
          <p:nvPr>
            <p:ph type="sldNum" sz="quarter" idx="10"/>
          </p:nvPr>
        </p:nvSpPr>
        <p:spPr/>
        <p:txBody>
          <a:bodyPr/>
          <a:lstStyle/>
          <a:p>
            <a:fld id="{9528308B-6BE7-414E-83DB-3703909D7009}" type="slidenum">
              <a:rPr lang="en-US" smtClean="0"/>
              <a:pPr/>
              <a:t>89</a:t>
            </a:fld>
            <a:endParaRPr lang="en-US"/>
          </a:p>
        </p:txBody>
      </p:sp>
    </p:spTree>
    <p:extLst>
      <p:ext uri="{BB962C8B-B14F-4D97-AF65-F5344CB8AC3E}">
        <p14:creationId xmlns:p14="http://schemas.microsoft.com/office/powerpoint/2010/main" val="16385485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Wikipedia: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Carna</a:t>
            </a:r>
            <a:r>
              <a:rPr lang="en-US" dirty="0" smtClean="0"/>
              <a:t> botnet was a botnet of 420,000 devices created by an anonymous hacker to measure the extent of the Internet in what the creator called the “Internet Census of 2012”.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data was collected by infiltrating Internet devices, especially routers, that used a default password or no password at all.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World map of 24-hour relative average utilization of IPv4 addresses observed using ICMP ping requests by </a:t>
            </a:r>
            <a:r>
              <a:rPr lang="en-US" dirty="0" err="1" smtClean="0"/>
              <a:t>Carna</a:t>
            </a:r>
            <a:r>
              <a:rPr lang="en-US" dirty="0" smtClean="0"/>
              <a:t> botnet, June - October 2012”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Question: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OK or not?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OK to use resultant</a:t>
            </a:r>
            <a:r>
              <a:rPr lang="en-US" baseline="0" dirty="0" smtClean="0"/>
              <a:t> dataset or not?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90</a:t>
            </a:fld>
            <a:endParaRPr lang="en-US"/>
          </a:p>
        </p:txBody>
      </p:sp>
    </p:spTree>
    <p:extLst>
      <p:ext uri="{BB962C8B-B14F-4D97-AF65-F5344CB8AC3E}">
        <p14:creationId xmlns:p14="http://schemas.microsoft.com/office/powerpoint/2010/main" val="382802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8</a:t>
            </a:fld>
            <a:endParaRPr lang="en-US"/>
          </a:p>
        </p:txBody>
      </p:sp>
    </p:spTree>
    <p:extLst>
      <p:ext uri="{BB962C8B-B14F-4D97-AF65-F5344CB8AC3E}">
        <p14:creationId xmlns:p14="http://schemas.microsoft.com/office/powerpoint/2010/main" val="20107362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 do</a:t>
            </a:r>
            <a:r>
              <a:rPr lang="en-US" baseline="0" dirty="0" smtClean="0"/>
              <a:t> you pay them minimal wage? Minimal mage according to where?</a:t>
            </a:r>
          </a:p>
          <a:p>
            <a:endParaRPr lang="en-US" baseline="0" dirty="0" smtClean="0"/>
          </a:p>
          <a:p>
            <a:r>
              <a:rPr lang="en-US" baseline="0" dirty="0" smtClean="0"/>
              <a:t>Question that came up: What are Amazon’s current recommendations </a:t>
            </a:r>
            <a:r>
              <a:rPr lang="en-US" baseline="0" dirty="0" err="1" smtClean="0"/>
              <a:t>w.r.t</a:t>
            </a:r>
            <a:r>
              <a:rPr lang="en-US" baseline="0" dirty="0" smtClean="0"/>
              <a:t>. this?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91</a:t>
            </a:fld>
            <a:endParaRPr lang="en-US"/>
          </a:p>
        </p:txBody>
      </p:sp>
    </p:spTree>
    <p:extLst>
      <p:ext uri="{BB962C8B-B14F-4D97-AF65-F5344CB8AC3E}">
        <p14:creationId xmlns:p14="http://schemas.microsoft.com/office/powerpoint/2010/main" val="26882898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a:t>
            </a:r>
            <a:r>
              <a:rPr lang="en-US" baseline="0" dirty="0" smtClean="0"/>
              <a:t> as a broad topic. More specifically, let’s talk about videos.</a:t>
            </a:r>
            <a:endParaRPr lang="en-US" dirty="0" smtClean="0"/>
          </a:p>
          <a:p>
            <a:endParaRPr lang="en-US" dirty="0" smtClean="0"/>
          </a:p>
          <a:p>
            <a:r>
              <a:rPr lang="en-US" dirty="0" smtClean="0"/>
              <a:t>Some</a:t>
            </a:r>
            <a:r>
              <a:rPr lang="en-US" baseline="0" dirty="0" smtClean="0"/>
              <a:t> venues require short summary videos. Other researchers produce them (or FAQs, or press releases) optionally.</a:t>
            </a:r>
          </a:p>
          <a:p>
            <a:endParaRPr lang="en-US" baseline="0" dirty="0" smtClean="0"/>
          </a:p>
          <a:p>
            <a:r>
              <a:rPr lang="en-US" baseline="0" dirty="0" smtClean="0"/>
              <a:t>From </a:t>
            </a:r>
            <a:r>
              <a:rPr lang="en-US" baseline="0" dirty="0" err="1" smtClean="0"/>
              <a:t>hizook.com</a:t>
            </a:r>
            <a:r>
              <a:rPr lang="en-US" baseline="0" dirty="0" smtClean="0"/>
              <a:t>:</a:t>
            </a:r>
          </a:p>
          <a:p>
            <a:endParaRPr lang="en-US" baseline="0" dirty="0" smtClean="0"/>
          </a:p>
          <a:p>
            <a:r>
              <a:rPr lang="en-US" baseline="0" dirty="0" smtClean="0"/>
              <a:t>“The video needs to stand alone.</a:t>
            </a:r>
          </a:p>
          <a:p>
            <a:endParaRPr lang="en-US" baseline="0" dirty="0" smtClean="0"/>
          </a:p>
          <a:p>
            <a:r>
              <a:rPr lang="en-US" baseline="0" dirty="0" smtClean="0"/>
              <a:t> "It's mentioned in the audio."  Not everyone listens to the audio.</a:t>
            </a:r>
          </a:p>
          <a:p>
            <a:r>
              <a:rPr lang="en-US" baseline="0" dirty="0" smtClean="0"/>
              <a:t> "You can read the paper for details."  Non-academics don't read papers -- full stop.</a:t>
            </a:r>
          </a:p>
          <a:p>
            <a:r>
              <a:rPr lang="en-US" baseline="0" dirty="0" smtClean="0"/>
              <a:t> "It's in the YouTube title or description."  The videos on this page are embedded.  It's too easy to miss.</a:t>
            </a:r>
          </a:p>
          <a:p>
            <a:r>
              <a:rPr lang="en-US" baseline="0" dirty="0" smtClean="0"/>
              <a:t> "This video is only for other researchers."  Too bad, the general public will consume it too.”</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92</a:t>
            </a:fld>
            <a:endParaRPr lang="en-US"/>
          </a:p>
        </p:txBody>
      </p:sp>
    </p:spTree>
    <p:extLst>
      <p:ext uri="{BB962C8B-B14F-4D97-AF65-F5344CB8AC3E}">
        <p14:creationId xmlns:p14="http://schemas.microsoft.com/office/powerpoint/2010/main" val="29713800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a:t>
            </a:r>
            <a:r>
              <a:rPr lang="en-US" baseline="0" dirty="0" err="1" smtClean="0"/>
              <a:t>hizook.com</a:t>
            </a:r>
            <a:r>
              <a:rPr lang="en-US" baseline="0" dirty="0" smtClean="0"/>
              <a:t>:</a:t>
            </a:r>
          </a:p>
          <a:p>
            <a:endParaRPr lang="en-US" baseline="0" dirty="0" smtClean="0"/>
          </a:p>
          <a:p>
            <a:r>
              <a:rPr lang="en-US" baseline="0" dirty="0" smtClean="0"/>
              <a:t>“…But what you may have missed... the inconspicuous infrared cameras that form the backbone of a "20-camera </a:t>
            </a:r>
            <a:r>
              <a:rPr lang="en-US" baseline="0" dirty="0" err="1" smtClean="0"/>
              <a:t>Vicon</a:t>
            </a:r>
            <a:r>
              <a:rPr lang="en-US" baseline="0" dirty="0" smtClean="0"/>
              <a:t> motion capture system" that costs between $20k and $50k”</a:t>
            </a:r>
          </a:p>
          <a:p>
            <a:endParaRPr lang="en-US" baseline="0" dirty="0" smtClean="0"/>
          </a:p>
          <a:p>
            <a:r>
              <a:rPr lang="en-US" baseline="0" dirty="0" err="1" smtClean="0"/>
              <a:t>Audio+visual</a:t>
            </a:r>
            <a:r>
              <a:rPr lang="en-US" baseline="0" dirty="0" smtClean="0"/>
              <a:t>? Watermarked video?</a:t>
            </a:r>
          </a:p>
          <a:p>
            <a:endParaRPr lang="en-US" baseline="0" dirty="0" smtClean="0"/>
          </a:p>
          <a:p>
            <a:r>
              <a:rPr lang="en-US" baseline="0" dirty="0" smtClean="0"/>
              <a:t>Question that came up: Are we really responsible for people’s ignorance?</a:t>
            </a:r>
          </a:p>
          <a:p>
            <a:r>
              <a:rPr lang="en-US" baseline="0" dirty="0" smtClean="0"/>
              <a:t>(Were do our responsibilities as researchers start? Where do they end?)</a:t>
            </a:r>
          </a:p>
          <a:p>
            <a:endParaRPr lang="en-US" baseline="0" dirty="0" smtClean="0"/>
          </a:p>
          <a:p>
            <a:r>
              <a:rPr lang="en-US" baseline="0" dirty="0" smtClean="0"/>
              <a:t>https://</a:t>
            </a:r>
            <a:r>
              <a:rPr lang="en-US" baseline="0" dirty="0" err="1" smtClean="0"/>
              <a:t>www.youtube.com</a:t>
            </a:r>
            <a:r>
              <a:rPr lang="en-US" baseline="0" dirty="0" smtClean="0"/>
              <a:t>/</a:t>
            </a:r>
            <a:r>
              <a:rPr lang="en-US" baseline="0" dirty="0" err="1" smtClean="0"/>
              <a:t>watch?v</a:t>
            </a:r>
            <a:r>
              <a:rPr lang="en-US" baseline="0" dirty="0" smtClean="0"/>
              <a:t>=YQIMGV5vtd4</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93</a:t>
            </a:fld>
            <a:endParaRPr lang="en-US"/>
          </a:p>
        </p:txBody>
      </p:sp>
    </p:spTree>
    <p:extLst>
      <p:ext uri="{BB962C8B-B14F-4D97-AF65-F5344CB8AC3E}">
        <p14:creationId xmlns:p14="http://schemas.microsoft.com/office/powerpoint/2010/main" val="29713800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Clarify </a:t>
            </a:r>
            <a:r>
              <a:rPr lang="en-US" dirty="0" err="1" smtClean="0"/>
              <a:t>teleoperated</a:t>
            </a:r>
            <a:r>
              <a:rPr lang="en-US" dirty="0" smtClean="0"/>
              <a:t> vs. scripted vs.</a:t>
            </a:r>
            <a:r>
              <a:rPr lang="en-US" baseline="0" dirty="0" smtClean="0"/>
              <a:t> autonomous:</a:t>
            </a:r>
            <a:endParaRPr lang="en-US" dirty="0" smtClean="0"/>
          </a:p>
          <a:p>
            <a:endParaRPr lang="en-US" dirty="0" smtClean="0"/>
          </a:p>
          <a:p>
            <a:r>
              <a:rPr lang="en-US" dirty="0" smtClean="0"/>
              <a:t>Video is </a:t>
            </a:r>
            <a:r>
              <a:rPr lang="en-US" dirty="0" err="1" smtClean="0"/>
              <a:t>Teleoperated</a:t>
            </a:r>
            <a:r>
              <a:rPr lang="en-US" baseline="0" dirty="0" smtClean="0"/>
              <a:t> and sped </a:t>
            </a:r>
            <a:r>
              <a:rPr lang="en-US" baseline="0" dirty="0" smtClean="0"/>
              <a:t>up</a:t>
            </a:r>
          </a:p>
          <a:p>
            <a:endParaRPr lang="en-US" baseline="0" dirty="0" smtClean="0"/>
          </a:p>
          <a:p>
            <a:r>
              <a:rPr lang="en-US" dirty="0" smtClean="0"/>
              <a:t>https://</a:t>
            </a:r>
            <a:r>
              <a:rPr lang="en-US" dirty="0" err="1" smtClean="0"/>
              <a:t>www.youtube.com</a:t>
            </a:r>
            <a:r>
              <a:rPr lang="en-US" dirty="0" smtClean="0"/>
              <a:t>/</a:t>
            </a:r>
            <a:r>
              <a:rPr lang="en-US" dirty="0" err="1" smtClean="0"/>
              <a:t>watch?v</a:t>
            </a:r>
            <a:r>
              <a:rPr lang="en-US" dirty="0" smtClean="0"/>
              <a:t>=o7JH3UWO6I0</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94</a:t>
            </a:fld>
            <a:endParaRPr lang="en-US"/>
          </a:p>
        </p:txBody>
      </p:sp>
    </p:spTree>
    <p:extLst>
      <p:ext uri="{BB962C8B-B14F-4D97-AF65-F5344CB8AC3E}">
        <p14:creationId xmlns:p14="http://schemas.microsoft.com/office/powerpoint/2010/main" val="27259783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is 50x </a:t>
            </a:r>
            <a:r>
              <a:rPr lang="en-US" dirty="0" err="1" smtClean="0"/>
              <a:t>realtime</a:t>
            </a:r>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=gy5g33S0Gzo</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95</a:t>
            </a:fld>
            <a:endParaRPr lang="en-US"/>
          </a:p>
        </p:txBody>
      </p:sp>
    </p:spTree>
    <p:extLst>
      <p:ext uri="{BB962C8B-B14F-4D97-AF65-F5344CB8AC3E}">
        <p14:creationId xmlns:p14="http://schemas.microsoft.com/office/powerpoint/2010/main" val="4745000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Tethered</a:t>
            </a:r>
            <a:r>
              <a:rPr lang="en-US" baseline="0" dirty="0" smtClean="0"/>
              <a:t> vs. wireless, battery-</a:t>
            </a:r>
            <a:r>
              <a:rPr lang="en-US" baseline="0" dirty="0" smtClean="0"/>
              <a:t>powered</a:t>
            </a:r>
          </a:p>
          <a:p>
            <a:endParaRPr lang="en-US" baseline="0" dirty="0" smtClean="0"/>
          </a:p>
          <a:p>
            <a:r>
              <a:rPr lang="en-US" dirty="0" smtClean="0"/>
              <a:t>https://</a:t>
            </a:r>
            <a:r>
              <a:rPr lang="en-US" dirty="0" err="1" smtClean="0"/>
              <a:t>www.youtube.com</a:t>
            </a:r>
            <a:r>
              <a:rPr lang="en-US" dirty="0" smtClean="0"/>
              <a:t>/</a:t>
            </a:r>
            <a:r>
              <a:rPr lang="en-US" dirty="0" err="1" smtClean="0"/>
              <a:t>watch?v</a:t>
            </a:r>
            <a:r>
              <a:rPr lang="en-US" smtClean="0"/>
              <a:t>=mclbVTIYG8E</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96</a:t>
            </a:fld>
            <a:endParaRPr lang="en-US"/>
          </a:p>
        </p:txBody>
      </p:sp>
    </p:spTree>
    <p:extLst>
      <p:ext uri="{BB962C8B-B14F-4D97-AF65-F5344CB8AC3E}">
        <p14:creationId xmlns:p14="http://schemas.microsoft.com/office/powerpoint/2010/main" val="35533431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research</a:t>
            </a:r>
            <a:r>
              <a:rPr lang="en-US" baseline="0" dirty="0" smtClean="0"/>
              <a:t> are you even choosing to conduct? Are there embedded implicit values (e.g., net neutrality is positive)?</a:t>
            </a:r>
          </a:p>
          <a:p>
            <a:endParaRPr lang="en-US" baseline="0" dirty="0" smtClean="0"/>
          </a:p>
          <a:p>
            <a:r>
              <a:rPr lang="en-US" baseline="0" dirty="0" smtClean="0"/>
              <a:t>If you’re making tools, what things do those tools make easy? What </a:t>
            </a:r>
            <a:r>
              <a:rPr lang="en-US" baseline="0" smtClean="0"/>
              <a:t>things don’t they support? What are the implications?</a:t>
            </a:r>
            <a:endParaRPr lang="en-US" dirty="0"/>
          </a:p>
        </p:txBody>
      </p:sp>
      <p:sp>
        <p:nvSpPr>
          <p:cNvPr id="4" name="Slide Number Placeholder 3"/>
          <p:cNvSpPr>
            <a:spLocks noGrp="1"/>
          </p:cNvSpPr>
          <p:nvPr>
            <p:ph type="sldNum" sz="quarter" idx="10"/>
          </p:nvPr>
        </p:nvSpPr>
        <p:spPr/>
        <p:txBody>
          <a:bodyPr/>
          <a:lstStyle/>
          <a:p>
            <a:fld id="{9528308B-6BE7-414E-83DB-3703909D7009}" type="slidenum">
              <a:rPr lang="en-US" smtClean="0"/>
              <a:pPr/>
              <a:t>97</a:t>
            </a:fld>
            <a:endParaRPr lang="en-US"/>
          </a:p>
        </p:txBody>
      </p:sp>
    </p:spTree>
    <p:extLst>
      <p:ext uri="{BB962C8B-B14F-4D97-AF65-F5344CB8AC3E}">
        <p14:creationId xmlns:p14="http://schemas.microsoft.com/office/powerpoint/2010/main" val="428472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8308B-6BE7-414E-83DB-3703909D7009}" type="slidenum">
              <a:rPr lang="en-US" smtClean="0"/>
              <a:pPr/>
              <a:t>9</a:t>
            </a:fld>
            <a:endParaRPr lang="en-US"/>
          </a:p>
        </p:txBody>
      </p:sp>
    </p:spTree>
    <p:extLst>
      <p:ext uri="{BB962C8B-B14F-4D97-AF65-F5344CB8AC3E}">
        <p14:creationId xmlns:p14="http://schemas.microsoft.com/office/powerpoint/2010/main" val="349414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Gill Sans"/>
                <a:cs typeface="Gill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6577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536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3672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9" name="Shape 19"/>
          <p:cNvSpPr>
            <a:spLocks noGrp="1"/>
          </p:cNvSpPr>
          <p:nvPr>
            <p:ph type="title"/>
          </p:nvPr>
        </p:nvSpPr>
        <p:spPr>
          <a:xfrm>
            <a:off x="892969" y="2089547"/>
            <a:ext cx="7358063" cy="2678906"/>
          </a:xfrm>
          <a:prstGeom prst="rect">
            <a:avLst/>
          </a:prstGeom>
        </p:spPr>
        <p:txBody>
          <a:bodyPr/>
          <a:lstStyle/>
          <a:p>
            <a:pPr lvl="0">
              <a:defRPr sz="1800"/>
            </a:pPr>
            <a:r>
              <a:rPr sz="5900"/>
              <a:t>Title Text</a:t>
            </a:r>
          </a:p>
        </p:txBody>
      </p:sp>
    </p:spTree>
    <p:extLst>
      <p:ext uri="{BB962C8B-B14F-4D97-AF65-F5344CB8AC3E}">
        <p14:creationId xmlns:p14="http://schemas.microsoft.com/office/powerpoint/2010/main" val="303790381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634669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0020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8686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5944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414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199573" y="5315857"/>
            <a:ext cx="9452429" cy="23222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340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979D6A-813E-DA46-BEBD-D01530E2C165}" type="datetime1">
              <a:rPr lang="en-US" smtClean="0"/>
              <a:pPr/>
              <a:t>9/22/15</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8907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533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D816E-1547-CF4B-85DE-FCAAA1E2F3D1}" type="datetime1">
              <a:rPr lang="en-US" smtClean="0"/>
              <a:pPr/>
              <a:t>9/22/15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19229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accent1"/>
          </a:solidFill>
          <a:latin typeface="Gill Sans"/>
          <a:ea typeface="+mj-ea"/>
          <a:cs typeface="Gill Sans"/>
        </a:defRPr>
      </a:lvl1pPr>
    </p:titleStyle>
    <p:bodyStyle>
      <a:lvl1pPr marL="342900" indent="-342900" algn="l" defTabSz="457200" rtl="0" eaLnBrk="1" latinLnBrk="0" hangingPunct="1">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3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1.g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2.xml"/><Relationship Id="rId5" Type="http://schemas.openxmlformats.org/officeDocument/2006/relationships/image" Target="../media/image42.png"/><Relationship Id="rId1" Type="http://schemas.microsoft.com/office/2007/relationships/media" Target="../media/media1.mp4"/><Relationship Id="rId2" Type="http://schemas.openxmlformats.org/officeDocument/2006/relationships/video" Target="../media/media1.mp4"/></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3.xml"/><Relationship Id="rId5" Type="http://schemas.openxmlformats.org/officeDocument/2006/relationships/image" Target="../media/image43.png"/><Relationship Id="rId1" Type="http://schemas.microsoft.com/office/2007/relationships/media" Target="../media/media2.mp4"/><Relationship Id="rId2" Type="http://schemas.openxmlformats.org/officeDocument/2006/relationships/video" Target="../media/media2.mp4"/></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4.xml"/><Relationship Id="rId5" Type="http://schemas.openxmlformats.org/officeDocument/2006/relationships/image" Target="../media/image44.png"/><Relationship Id="rId1" Type="http://schemas.microsoft.com/office/2007/relationships/media" Target="../media/media3.mp4"/><Relationship Id="rId2" Type="http://schemas.openxmlformats.org/officeDocument/2006/relationships/video" Target="../media/media3.mp4"/></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5.xml"/><Relationship Id="rId5" Type="http://schemas.openxmlformats.org/officeDocument/2006/relationships/image" Target="../media/image45.png"/><Relationship Id="rId1" Type="http://schemas.microsoft.com/office/2007/relationships/media" Target="../media/media4.mp4"/><Relationship Id="rId2" Type="http://schemas.openxmlformats.org/officeDocument/2006/relationships/video" Target="../media/media4.mp4"/></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80572"/>
            <a:ext cx="7772400" cy="4298496"/>
          </a:xfrm>
        </p:spPr>
        <p:txBody>
          <a:bodyPr/>
          <a:lstStyle/>
          <a:p>
            <a:r>
              <a:rPr lang="en-US" cap="small" dirty="0" smtClean="0"/>
              <a:t>Research </a:t>
            </a:r>
            <a:r>
              <a:rPr lang="en-US" cap="small" dirty="0" err="1" smtClean="0"/>
              <a:t>Bootcamp</a:t>
            </a:r>
            <a:r>
              <a:rPr lang="en-US" cap="small" dirty="0" smtClean="0"/>
              <a:t> 2015:</a:t>
            </a:r>
            <a:br>
              <a:rPr lang="en-US" cap="small" dirty="0" smtClean="0"/>
            </a:br>
            <a:r>
              <a:rPr lang="en-US" cap="small" dirty="0" smtClean="0"/>
              <a:t>Ethics and Plagiarism</a:t>
            </a:r>
            <a:endParaRPr lang="en-US" cap="small"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0428" y="3976152"/>
            <a:ext cx="1976892" cy="1805832"/>
          </a:xfrm>
          <a:prstGeom prst="rect">
            <a:avLst/>
          </a:prstGeom>
        </p:spPr>
      </p:pic>
    </p:spTree>
    <p:extLst>
      <p:ext uri="{BB962C8B-B14F-4D97-AF65-F5344CB8AC3E}">
        <p14:creationId xmlns:p14="http://schemas.microsoft.com/office/powerpoint/2010/main" val="27068519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“Research </a:t>
            </a:r>
            <a:r>
              <a:rPr lang="en-US" dirty="0"/>
              <a:t>misconduct does not include honest error or differences of </a:t>
            </a:r>
            <a:r>
              <a:rPr lang="en-US" dirty="0" smtClean="0"/>
              <a:t>opinion”</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0428" y="5134428"/>
            <a:ext cx="1705429" cy="1705429"/>
          </a:xfrm>
          <a:prstGeom prst="rect">
            <a:avLst/>
          </a:prstGeom>
        </p:spPr>
      </p:pic>
      <p:sp>
        <p:nvSpPr>
          <p:cNvPr id="5" name="TextBox 4"/>
          <p:cNvSpPr txBox="1"/>
          <p:nvPr/>
        </p:nvSpPr>
        <p:spPr>
          <a:xfrm>
            <a:off x="707570" y="5756831"/>
            <a:ext cx="6712858" cy="738664"/>
          </a:xfrm>
          <a:prstGeom prst="rect">
            <a:avLst/>
          </a:prstGeom>
          <a:noFill/>
        </p:spPr>
        <p:txBody>
          <a:bodyPr wrap="square" rtlCol="0">
            <a:spAutoFit/>
          </a:bodyPr>
          <a:lstStyle/>
          <a:p>
            <a:r>
              <a:rPr lang="en-US" sz="2400" dirty="0"/>
              <a:t>US Office of Science and Technology Policy, 2000</a:t>
            </a:r>
          </a:p>
          <a:p>
            <a:endParaRPr lang="en-US" dirty="0"/>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What is Research Misconduct?</a:t>
            </a:r>
            <a:endParaRPr lang="en-US" dirty="0"/>
          </a:p>
        </p:txBody>
      </p:sp>
    </p:spTree>
    <p:extLst>
      <p:ext uri="{BB962C8B-B14F-4D97-AF65-F5344CB8AC3E}">
        <p14:creationId xmlns:p14="http://schemas.microsoft.com/office/powerpoint/2010/main" val="32458110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“Research </a:t>
            </a:r>
            <a:r>
              <a:rPr lang="en-US" dirty="0"/>
              <a:t>misconduct does not include honest error or differences of </a:t>
            </a:r>
            <a:r>
              <a:rPr lang="en-US" dirty="0" smtClean="0"/>
              <a:t>opinion”</a:t>
            </a:r>
            <a:endParaRPr lang="en-US" dirty="0"/>
          </a:p>
          <a:p>
            <a:pPr marL="0" indent="0" algn="ctr">
              <a:spcBef>
                <a:spcPts val="3360"/>
              </a:spcBef>
              <a:buNone/>
            </a:pPr>
            <a:r>
              <a:rPr lang="en-US" sz="4000" dirty="0" smtClean="0">
                <a:solidFill>
                  <a:schemeClr val="accent3">
                    <a:lumMod val="75000"/>
                  </a:schemeClr>
                </a:solidFill>
              </a:rPr>
              <a:t>intentionally</a:t>
            </a:r>
          </a:p>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0428" y="5134428"/>
            <a:ext cx="1705429" cy="1705429"/>
          </a:xfrm>
          <a:prstGeom prst="rect">
            <a:avLst/>
          </a:prstGeom>
        </p:spPr>
      </p:pic>
      <p:sp>
        <p:nvSpPr>
          <p:cNvPr id="5" name="TextBox 4"/>
          <p:cNvSpPr txBox="1"/>
          <p:nvPr/>
        </p:nvSpPr>
        <p:spPr>
          <a:xfrm>
            <a:off x="707570" y="5756831"/>
            <a:ext cx="6712858" cy="738664"/>
          </a:xfrm>
          <a:prstGeom prst="rect">
            <a:avLst/>
          </a:prstGeom>
          <a:noFill/>
        </p:spPr>
        <p:txBody>
          <a:bodyPr wrap="square" rtlCol="0">
            <a:spAutoFit/>
          </a:bodyPr>
          <a:lstStyle/>
          <a:p>
            <a:r>
              <a:rPr lang="en-US" sz="2400" dirty="0"/>
              <a:t>US Office of Science and Technology Policy, 2000</a:t>
            </a:r>
          </a:p>
          <a:p>
            <a:endParaRPr lang="en-US" dirty="0"/>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What is Research Misconduct?</a:t>
            </a:r>
            <a:endParaRPr lang="en-US" dirty="0"/>
          </a:p>
        </p:txBody>
      </p:sp>
    </p:spTree>
    <p:extLst>
      <p:ext uri="{BB962C8B-B14F-4D97-AF65-F5344CB8AC3E}">
        <p14:creationId xmlns:p14="http://schemas.microsoft.com/office/powerpoint/2010/main" val="39189359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“Research </a:t>
            </a:r>
            <a:r>
              <a:rPr lang="en-US" dirty="0"/>
              <a:t>misconduct does not include honest error or differences of </a:t>
            </a:r>
            <a:r>
              <a:rPr lang="en-US" dirty="0" smtClean="0"/>
              <a:t>opinion”</a:t>
            </a:r>
            <a:endParaRPr lang="en-US" dirty="0"/>
          </a:p>
          <a:p>
            <a:pPr marL="0" indent="0" algn="ctr">
              <a:spcBef>
                <a:spcPts val="3360"/>
              </a:spcBef>
              <a:buNone/>
            </a:pPr>
            <a:r>
              <a:rPr lang="en-US" sz="4000" dirty="0" smtClean="0">
                <a:solidFill>
                  <a:schemeClr val="accent3">
                    <a:lumMod val="75000"/>
                  </a:schemeClr>
                </a:solidFill>
              </a:rPr>
              <a:t>intentionally</a:t>
            </a:r>
          </a:p>
          <a:p>
            <a:pPr marL="0" indent="0" algn="ctr">
              <a:buNone/>
            </a:pPr>
            <a:r>
              <a:rPr lang="en-US" sz="4000" dirty="0" smtClean="0">
                <a:solidFill>
                  <a:schemeClr val="accent3">
                    <a:lumMod val="75000"/>
                  </a:schemeClr>
                </a:solidFill>
              </a:rPr>
              <a:t>knowingly</a:t>
            </a:r>
          </a:p>
          <a:p>
            <a:pPr marL="0" indent="0" algn="ctr">
              <a:buNone/>
            </a:pPr>
            <a:endParaRPr lang="en-US" sz="4000" dirty="0">
              <a:solidFill>
                <a:schemeClr val="accent3">
                  <a:lumMod val="75000"/>
                </a:schemeClr>
              </a:solidFill>
            </a:endParaRPr>
          </a:p>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0428" y="5134428"/>
            <a:ext cx="1705429" cy="1705429"/>
          </a:xfrm>
          <a:prstGeom prst="rect">
            <a:avLst/>
          </a:prstGeom>
        </p:spPr>
      </p:pic>
      <p:sp>
        <p:nvSpPr>
          <p:cNvPr id="5" name="TextBox 4"/>
          <p:cNvSpPr txBox="1"/>
          <p:nvPr/>
        </p:nvSpPr>
        <p:spPr>
          <a:xfrm>
            <a:off x="707570" y="5756831"/>
            <a:ext cx="6712858" cy="738664"/>
          </a:xfrm>
          <a:prstGeom prst="rect">
            <a:avLst/>
          </a:prstGeom>
          <a:noFill/>
        </p:spPr>
        <p:txBody>
          <a:bodyPr wrap="square" rtlCol="0">
            <a:spAutoFit/>
          </a:bodyPr>
          <a:lstStyle/>
          <a:p>
            <a:r>
              <a:rPr lang="en-US" sz="2400" dirty="0"/>
              <a:t>US Office of Science and Technology Policy, 2000</a:t>
            </a:r>
          </a:p>
          <a:p>
            <a:endParaRPr lang="en-US" dirty="0"/>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What is Research Misconduct?</a:t>
            </a:r>
            <a:endParaRPr lang="en-US" dirty="0"/>
          </a:p>
        </p:txBody>
      </p:sp>
    </p:spTree>
    <p:extLst>
      <p:ext uri="{BB962C8B-B14F-4D97-AF65-F5344CB8AC3E}">
        <p14:creationId xmlns:p14="http://schemas.microsoft.com/office/powerpoint/2010/main" val="32739318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“Research </a:t>
            </a:r>
            <a:r>
              <a:rPr lang="en-US" dirty="0"/>
              <a:t>misconduct does not include honest error or differences of </a:t>
            </a:r>
            <a:r>
              <a:rPr lang="en-US" dirty="0" smtClean="0"/>
              <a:t>opinion”</a:t>
            </a:r>
            <a:endParaRPr lang="en-US" dirty="0"/>
          </a:p>
          <a:p>
            <a:pPr marL="0" indent="0" algn="ctr">
              <a:spcBef>
                <a:spcPts val="3360"/>
              </a:spcBef>
              <a:buNone/>
            </a:pPr>
            <a:r>
              <a:rPr lang="en-US" sz="4000" dirty="0" smtClean="0">
                <a:solidFill>
                  <a:schemeClr val="accent3">
                    <a:lumMod val="75000"/>
                  </a:schemeClr>
                </a:solidFill>
              </a:rPr>
              <a:t>intentionally</a:t>
            </a:r>
          </a:p>
          <a:p>
            <a:pPr marL="0" indent="0" algn="ctr">
              <a:buNone/>
            </a:pPr>
            <a:r>
              <a:rPr lang="en-US" sz="4000" dirty="0" smtClean="0">
                <a:solidFill>
                  <a:schemeClr val="accent3">
                    <a:lumMod val="75000"/>
                  </a:schemeClr>
                </a:solidFill>
              </a:rPr>
              <a:t>knowingly</a:t>
            </a:r>
          </a:p>
          <a:p>
            <a:pPr marL="0" indent="0" algn="ctr">
              <a:buNone/>
            </a:pPr>
            <a:r>
              <a:rPr lang="en-US" sz="4000" dirty="0" smtClean="0">
                <a:solidFill>
                  <a:schemeClr val="accent3">
                    <a:lumMod val="75000"/>
                  </a:schemeClr>
                </a:solidFill>
              </a:rPr>
              <a:t>recklessly</a:t>
            </a:r>
            <a:endParaRPr lang="en-US" sz="4000" dirty="0">
              <a:solidFill>
                <a:schemeClr val="accent3">
                  <a:lumMod val="75000"/>
                </a:schemeClr>
              </a:solidFill>
            </a:endParaRPr>
          </a:p>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0428" y="5134428"/>
            <a:ext cx="1705429" cy="1705429"/>
          </a:xfrm>
          <a:prstGeom prst="rect">
            <a:avLst/>
          </a:prstGeom>
        </p:spPr>
      </p:pic>
      <p:sp>
        <p:nvSpPr>
          <p:cNvPr id="5" name="TextBox 4"/>
          <p:cNvSpPr txBox="1"/>
          <p:nvPr/>
        </p:nvSpPr>
        <p:spPr>
          <a:xfrm>
            <a:off x="707570" y="5756831"/>
            <a:ext cx="6712858" cy="738664"/>
          </a:xfrm>
          <a:prstGeom prst="rect">
            <a:avLst/>
          </a:prstGeom>
          <a:noFill/>
        </p:spPr>
        <p:txBody>
          <a:bodyPr wrap="square" rtlCol="0">
            <a:spAutoFit/>
          </a:bodyPr>
          <a:lstStyle/>
          <a:p>
            <a:r>
              <a:rPr lang="en-US" sz="2400" dirty="0"/>
              <a:t>US Office of Science and Technology Policy, 2000</a:t>
            </a:r>
          </a:p>
          <a:p>
            <a:endParaRPr lang="en-US" dirty="0"/>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What is Research Misconduct?</a:t>
            </a:r>
            <a:endParaRPr lang="en-US" dirty="0"/>
          </a:p>
        </p:txBody>
      </p:sp>
    </p:spTree>
    <p:extLst>
      <p:ext uri="{BB962C8B-B14F-4D97-AF65-F5344CB8AC3E}">
        <p14:creationId xmlns:p14="http://schemas.microsoft.com/office/powerpoint/2010/main" val="13835459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a:bodyPr>
          <a:lstStyle/>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154151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t>Contribute </a:t>
            </a:r>
            <a:r>
              <a:rPr lang="en-US" dirty="0"/>
              <a:t>to society and human well-being</a:t>
            </a:r>
            <a:r>
              <a:rPr lang="en-US" dirty="0" smtClean="0"/>
              <a:t>.</a:t>
            </a:r>
          </a:p>
          <a:p>
            <a:r>
              <a:rPr lang="en-US" dirty="0" smtClean="0">
                <a:solidFill>
                  <a:schemeClr val="bg1"/>
                </a:solidFill>
              </a:rPr>
              <a:t>Avoid harm to others.</a:t>
            </a:r>
          </a:p>
          <a:p>
            <a:r>
              <a:rPr lang="en-US" dirty="0" smtClean="0">
                <a:solidFill>
                  <a:schemeClr val="bg1"/>
                </a:solidFill>
              </a:rPr>
              <a:t>Be honest and trustworthy.</a:t>
            </a:r>
          </a:p>
          <a:p>
            <a:r>
              <a:rPr lang="en-US" dirty="0" smtClean="0">
                <a:solidFill>
                  <a:schemeClr val="bg1"/>
                </a:solidFill>
              </a:rPr>
              <a:t>Be fair and take action not to discriminate.</a:t>
            </a:r>
          </a:p>
          <a:p>
            <a:r>
              <a:rPr lang="en-US" dirty="0" smtClean="0">
                <a:solidFill>
                  <a:schemeClr val="bg1"/>
                </a:solidFill>
              </a:rPr>
              <a:t>Honor property rights including copyrights and patent.</a:t>
            </a:r>
          </a:p>
          <a:p>
            <a:r>
              <a:rPr lang="en-US" dirty="0" smtClean="0">
                <a:solidFill>
                  <a:schemeClr val="bg1"/>
                </a:solidFill>
              </a:rPr>
              <a:t>Give proper credit for intellectual property.</a:t>
            </a:r>
          </a:p>
          <a:p>
            <a:r>
              <a:rPr lang="en-US" dirty="0" smtClean="0">
                <a:solidFill>
                  <a:schemeClr val="bg1"/>
                </a:solidFill>
              </a:rPr>
              <a:t>Respect the privacy of others.</a:t>
            </a:r>
          </a:p>
          <a:p>
            <a:r>
              <a:rPr lang="en-US" dirty="0" smtClean="0">
                <a:solidFill>
                  <a:schemeClr val="bg1"/>
                </a:solidFill>
              </a:rPr>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177371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solidFill>
                  <a:schemeClr val="bg1">
                    <a:lumMod val="65000"/>
                  </a:schemeClr>
                </a:solidFill>
              </a:rPr>
              <a:t>Contribute </a:t>
            </a:r>
            <a:r>
              <a:rPr lang="en-US" dirty="0">
                <a:solidFill>
                  <a:schemeClr val="bg1">
                    <a:lumMod val="65000"/>
                  </a:schemeClr>
                </a:solidFill>
              </a:rPr>
              <a:t>to society and human well-being</a:t>
            </a:r>
            <a:r>
              <a:rPr lang="en-US" dirty="0" smtClean="0">
                <a:solidFill>
                  <a:schemeClr val="bg1">
                    <a:lumMod val="65000"/>
                  </a:schemeClr>
                </a:solidFill>
              </a:rPr>
              <a:t>.</a:t>
            </a:r>
          </a:p>
          <a:p>
            <a:r>
              <a:rPr lang="en-US" dirty="0"/>
              <a:t>Avoid harm to others</a:t>
            </a:r>
            <a:r>
              <a:rPr lang="en-US" dirty="0" smtClean="0"/>
              <a:t>.</a:t>
            </a:r>
          </a:p>
          <a:p>
            <a:r>
              <a:rPr lang="en-US" dirty="0">
                <a:solidFill>
                  <a:srgbClr val="FFFFFF"/>
                </a:solidFill>
              </a:rPr>
              <a:t>Be honest and trustworthy</a:t>
            </a:r>
            <a:r>
              <a:rPr lang="en-US" dirty="0" smtClean="0">
                <a:solidFill>
                  <a:srgbClr val="FFFFFF"/>
                </a:solidFill>
              </a:rPr>
              <a:t>.</a:t>
            </a:r>
          </a:p>
          <a:p>
            <a:r>
              <a:rPr lang="en-US" dirty="0">
                <a:solidFill>
                  <a:srgbClr val="FFFFFF"/>
                </a:solidFill>
              </a:rPr>
              <a:t>Be fair and take action not to discriminate</a:t>
            </a:r>
            <a:r>
              <a:rPr lang="en-US" dirty="0" smtClean="0">
                <a:solidFill>
                  <a:srgbClr val="FFFFFF"/>
                </a:solidFill>
              </a:rPr>
              <a:t>.</a:t>
            </a:r>
          </a:p>
          <a:p>
            <a:r>
              <a:rPr lang="en-US" dirty="0">
                <a:solidFill>
                  <a:srgbClr val="FFFFFF"/>
                </a:solidFill>
              </a:rPr>
              <a:t>Honor property rights including copyrights and patent</a:t>
            </a:r>
            <a:r>
              <a:rPr lang="en-US" dirty="0" smtClean="0">
                <a:solidFill>
                  <a:srgbClr val="FFFFFF"/>
                </a:solidFill>
              </a:rPr>
              <a:t>.</a:t>
            </a:r>
          </a:p>
          <a:p>
            <a:r>
              <a:rPr lang="en-US" dirty="0" smtClean="0">
                <a:solidFill>
                  <a:srgbClr val="FFFFFF"/>
                </a:solidFill>
              </a:rPr>
              <a:t>Give </a:t>
            </a:r>
            <a:r>
              <a:rPr lang="en-US" dirty="0">
                <a:solidFill>
                  <a:srgbClr val="FFFFFF"/>
                </a:solidFill>
              </a:rPr>
              <a:t>proper credit for intellectual property</a:t>
            </a:r>
            <a:r>
              <a:rPr lang="en-US" dirty="0" smtClean="0">
                <a:solidFill>
                  <a:srgbClr val="FFFFFF"/>
                </a:solidFill>
              </a:rPr>
              <a:t>.</a:t>
            </a:r>
          </a:p>
          <a:p>
            <a:r>
              <a:rPr lang="en-US" dirty="0">
                <a:solidFill>
                  <a:srgbClr val="FFFFFF"/>
                </a:solidFill>
              </a:rPr>
              <a:t>Respect the privacy of others</a:t>
            </a:r>
            <a:r>
              <a:rPr lang="en-US" dirty="0" smtClean="0">
                <a:solidFill>
                  <a:srgbClr val="FFFFFF"/>
                </a:solidFill>
              </a:rPr>
              <a:t>.</a:t>
            </a:r>
          </a:p>
          <a:p>
            <a:r>
              <a:rPr lang="en-US" dirty="0">
                <a:solidFill>
                  <a:srgbClr val="FFFFFF"/>
                </a:solidFill>
              </a:rPr>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488805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solidFill>
                  <a:srgbClr val="A6A6A6"/>
                </a:solidFill>
              </a:rPr>
              <a:t>Contribute </a:t>
            </a:r>
            <a:r>
              <a:rPr lang="en-US" dirty="0">
                <a:solidFill>
                  <a:srgbClr val="A6A6A6"/>
                </a:solidFill>
              </a:rPr>
              <a:t>to society and human well-being</a:t>
            </a:r>
            <a:r>
              <a:rPr lang="en-US" dirty="0" smtClean="0">
                <a:solidFill>
                  <a:srgbClr val="A6A6A6"/>
                </a:solidFill>
              </a:rPr>
              <a:t>.</a:t>
            </a:r>
          </a:p>
          <a:p>
            <a:r>
              <a:rPr lang="en-US" dirty="0">
                <a:solidFill>
                  <a:srgbClr val="A6A6A6"/>
                </a:solidFill>
              </a:rPr>
              <a:t>Avoid harm to others</a:t>
            </a:r>
            <a:r>
              <a:rPr lang="en-US" dirty="0" smtClean="0">
                <a:solidFill>
                  <a:srgbClr val="A6A6A6"/>
                </a:solidFill>
              </a:rPr>
              <a:t>.</a:t>
            </a:r>
          </a:p>
          <a:p>
            <a:r>
              <a:rPr lang="en-US" dirty="0"/>
              <a:t>Be honest and trustworthy</a:t>
            </a:r>
            <a:r>
              <a:rPr lang="en-US" dirty="0" smtClean="0"/>
              <a:t>.</a:t>
            </a:r>
          </a:p>
          <a:p>
            <a:r>
              <a:rPr lang="en-US" dirty="0">
                <a:solidFill>
                  <a:srgbClr val="FFFFFF"/>
                </a:solidFill>
              </a:rPr>
              <a:t>Be fair and take action not to discriminate</a:t>
            </a:r>
            <a:r>
              <a:rPr lang="en-US" dirty="0" smtClean="0">
                <a:solidFill>
                  <a:srgbClr val="FFFFFF"/>
                </a:solidFill>
              </a:rPr>
              <a:t>.</a:t>
            </a:r>
          </a:p>
          <a:p>
            <a:r>
              <a:rPr lang="en-US" dirty="0">
                <a:solidFill>
                  <a:srgbClr val="FFFFFF"/>
                </a:solidFill>
              </a:rPr>
              <a:t>Honor property rights including copyrights and patent</a:t>
            </a:r>
            <a:r>
              <a:rPr lang="en-US" dirty="0" smtClean="0">
                <a:solidFill>
                  <a:srgbClr val="FFFFFF"/>
                </a:solidFill>
              </a:rPr>
              <a:t>.</a:t>
            </a:r>
          </a:p>
          <a:p>
            <a:r>
              <a:rPr lang="en-US" dirty="0" smtClean="0">
                <a:solidFill>
                  <a:srgbClr val="FFFFFF"/>
                </a:solidFill>
              </a:rPr>
              <a:t>Give </a:t>
            </a:r>
            <a:r>
              <a:rPr lang="en-US" dirty="0">
                <a:solidFill>
                  <a:srgbClr val="FFFFFF"/>
                </a:solidFill>
              </a:rPr>
              <a:t>proper credit for intellectual property</a:t>
            </a:r>
            <a:r>
              <a:rPr lang="en-US" dirty="0" smtClean="0">
                <a:solidFill>
                  <a:srgbClr val="FFFFFF"/>
                </a:solidFill>
              </a:rPr>
              <a:t>.</a:t>
            </a:r>
          </a:p>
          <a:p>
            <a:r>
              <a:rPr lang="en-US" dirty="0">
                <a:solidFill>
                  <a:srgbClr val="FFFFFF"/>
                </a:solidFill>
              </a:rPr>
              <a:t>Respect the privacy of others</a:t>
            </a:r>
            <a:r>
              <a:rPr lang="en-US" dirty="0" smtClean="0">
                <a:solidFill>
                  <a:srgbClr val="FFFFFF"/>
                </a:solidFill>
              </a:rPr>
              <a:t>.</a:t>
            </a:r>
          </a:p>
          <a:p>
            <a:r>
              <a:rPr lang="en-US" dirty="0">
                <a:solidFill>
                  <a:srgbClr val="FFFFFF"/>
                </a:solidFill>
              </a:rPr>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471177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solidFill>
                  <a:srgbClr val="A6A6A6"/>
                </a:solidFill>
              </a:rPr>
              <a:t>Contribute </a:t>
            </a:r>
            <a:r>
              <a:rPr lang="en-US" dirty="0">
                <a:solidFill>
                  <a:srgbClr val="A6A6A6"/>
                </a:solidFill>
              </a:rPr>
              <a:t>to society and human well-being</a:t>
            </a:r>
            <a:r>
              <a:rPr lang="en-US" dirty="0" smtClean="0">
                <a:solidFill>
                  <a:srgbClr val="A6A6A6"/>
                </a:solidFill>
              </a:rPr>
              <a:t>.</a:t>
            </a:r>
          </a:p>
          <a:p>
            <a:r>
              <a:rPr lang="en-US" dirty="0">
                <a:solidFill>
                  <a:srgbClr val="A6A6A6"/>
                </a:solidFill>
              </a:rPr>
              <a:t>Avoid harm to others</a:t>
            </a:r>
            <a:r>
              <a:rPr lang="en-US" dirty="0" smtClean="0">
                <a:solidFill>
                  <a:srgbClr val="A6A6A6"/>
                </a:solidFill>
              </a:rPr>
              <a:t>.</a:t>
            </a:r>
          </a:p>
          <a:p>
            <a:r>
              <a:rPr lang="en-US" dirty="0">
                <a:solidFill>
                  <a:srgbClr val="A6A6A6"/>
                </a:solidFill>
              </a:rPr>
              <a:t>Be honest and trustworthy</a:t>
            </a:r>
            <a:r>
              <a:rPr lang="en-US" dirty="0" smtClean="0">
                <a:solidFill>
                  <a:srgbClr val="A6A6A6"/>
                </a:solidFill>
              </a:rPr>
              <a:t>.</a:t>
            </a:r>
          </a:p>
          <a:p>
            <a:r>
              <a:rPr lang="en-US" dirty="0"/>
              <a:t>Be fair and take action not to discriminate</a:t>
            </a:r>
            <a:r>
              <a:rPr lang="en-US" dirty="0" smtClean="0"/>
              <a:t>.</a:t>
            </a:r>
          </a:p>
          <a:p>
            <a:r>
              <a:rPr lang="en-US" dirty="0">
                <a:solidFill>
                  <a:srgbClr val="FFFFFF"/>
                </a:solidFill>
              </a:rPr>
              <a:t>Honor property rights including copyrights and patent</a:t>
            </a:r>
            <a:r>
              <a:rPr lang="en-US" dirty="0" smtClean="0">
                <a:solidFill>
                  <a:srgbClr val="FFFFFF"/>
                </a:solidFill>
              </a:rPr>
              <a:t>.</a:t>
            </a:r>
          </a:p>
          <a:p>
            <a:r>
              <a:rPr lang="en-US" dirty="0" smtClean="0">
                <a:solidFill>
                  <a:srgbClr val="FFFFFF"/>
                </a:solidFill>
              </a:rPr>
              <a:t>Give </a:t>
            </a:r>
            <a:r>
              <a:rPr lang="en-US" dirty="0">
                <a:solidFill>
                  <a:srgbClr val="FFFFFF"/>
                </a:solidFill>
              </a:rPr>
              <a:t>proper credit for intellectual property</a:t>
            </a:r>
            <a:r>
              <a:rPr lang="en-US" dirty="0" smtClean="0">
                <a:solidFill>
                  <a:srgbClr val="FFFFFF"/>
                </a:solidFill>
              </a:rPr>
              <a:t>.</a:t>
            </a:r>
          </a:p>
          <a:p>
            <a:r>
              <a:rPr lang="en-US" dirty="0">
                <a:solidFill>
                  <a:srgbClr val="FFFFFF"/>
                </a:solidFill>
              </a:rPr>
              <a:t>Respect the privacy of others</a:t>
            </a:r>
            <a:r>
              <a:rPr lang="en-US" dirty="0" smtClean="0">
                <a:solidFill>
                  <a:srgbClr val="FFFFFF"/>
                </a:solidFill>
              </a:rPr>
              <a:t>.</a:t>
            </a:r>
          </a:p>
          <a:p>
            <a:r>
              <a:rPr lang="en-US" dirty="0">
                <a:solidFill>
                  <a:srgbClr val="FFFFFF"/>
                </a:solidFill>
              </a:rPr>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394981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solidFill>
                  <a:srgbClr val="A6A6A6"/>
                </a:solidFill>
              </a:rPr>
              <a:t>Contribute </a:t>
            </a:r>
            <a:r>
              <a:rPr lang="en-US" dirty="0">
                <a:solidFill>
                  <a:srgbClr val="A6A6A6"/>
                </a:solidFill>
              </a:rPr>
              <a:t>to society and human well-being</a:t>
            </a:r>
            <a:r>
              <a:rPr lang="en-US" dirty="0" smtClean="0">
                <a:solidFill>
                  <a:srgbClr val="A6A6A6"/>
                </a:solidFill>
              </a:rPr>
              <a:t>.</a:t>
            </a:r>
          </a:p>
          <a:p>
            <a:r>
              <a:rPr lang="en-US" dirty="0">
                <a:solidFill>
                  <a:srgbClr val="A6A6A6"/>
                </a:solidFill>
              </a:rPr>
              <a:t>Avoid harm to others</a:t>
            </a:r>
            <a:r>
              <a:rPr lang="en-US" dirty="0" smtClean="0">
                <a:solidFill>
                  <a:srgbClr val="A6A6A6"/>
                </a:solidFill>
              </a:rPr>
              <a:t>.</a:t>
            </a:r>
          </a:p>
          <a:p>
            <a:r>
              <a:rPr lang="en-US" dirty="0">
                <a:solidFill>
                  <a:srgbClr val="A6A6A6"/>
                </a:solidFill>
              </a:rPr>
              <a:t>Be honest and trustworthy</a:t>
            </a:r>
            <a:r>
              <a:rPr lang="en-US" dirty="0" smtClean="0">
                <a:solidFill>
                  <a:srgbClr val="A6A6A6"/>
                </a:solidFill>
              </a:rPr>
              <a:t>.</a:t>
            </a:r>
          </a:p>
          <a:p>
            <a:r>
              <a:rPr lang="en-US" dirty="0">
                <a:solidFill>
                  <a:srgbClr val="A6A6A6"/>
                </a:solidFill>
              </a:rPr>
              <a:t>Be fair and take action not to discriminate</a:t>
            </a:r>
            <a:r>
              <a:rPr lang="en-US" dirty="0" smtClean="0">
                <a:solidFill>
                  <a:srgbClr val="A6A6A6"/>
                </a:solidFill>
              </a:rPr>
              <a:t>.</a:t>
            </a:r>
          </a:p>
          <a:p>
            <a:r>
              <a:rPr lang="en-US" dirty="0"/>
              <a:t>Honor property rights including copyrights and patent</a:t>
            </a:r>
            <a:r>
              <a:rPr lang="en-US" dirty="0" smtClean="0"/>
              <a:t>.</a:t>
            </a:r>
          </a:p>
          <a:p>
            <a:r>
              <a:rPr lang="en-US" dirty="0" smtClean="0">
                <a:solidFill>
                  <a:srgbClr val="FFFFFF"/>
                </a:solidFill>
              </a:rPr>
              <a:t>Give </a:t>
            </a:r>
            <a:r>
              <a:rPr lang="en-US" dirty="0">
                <a:solidFill>
                  <a:srgbClr val="FFFFFF"/>
                </a:solidFill>
              </a:rPr>
              <a:t>proper credit for intellectual property</a:t>
            </a:r>
            <a:r>
              <a:rPr lang="en-US" dirty="0" smtClean="0">
                <a:solidFill>
                  <a:srgbClr val="FFFFFF"/>
                </a:solidFill>
              </a:rPr>
              <a:t>.</a:t>
            </a:r>
          </a:p>
          <a:p>
            <a:r>
              <a:rPr lang="en-US" dirty="0">
                <a:solidFill>
                  <a:srgbClr val="FFFFFF"/>
                </a:solidFill>
              </a:rPr>
              <a:t>Respect the privacy of others</a:t>
            </a:r>
            <a:r>
              <a:rPr lang="en-US" dirty="0" smtClean="0">
                <a:solidFill>
                  <a:srgbClr val="FFFFFF"/>
                </a:solidFill>
              </a:rPr>
              <a:t>.</a:t>
            </a:r>
          </a:p>
          <a:p>
            <a:r>
              <a:rPr lang="en-US" dirty="0">
                <a:solidFill>
                  <a:srgbClr val="FFFFFF"/>
                </a:solidFill>
              </a:rPr>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347634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Talk’s Goals</a:t>
            </a:r>
            <a:endParaRPr lang="en-US" dirty="0"/>
          </a:p>
        </p:txBody>
      </p:sp>
      <p:sp>
        <p:nvSpPr>
          <p:cNvPr id="3" name="Content Placeholder 2"/>
          <p:cNvSpPr>
            <a:spLocks noGrp="1"/>
          </p:cNvSpPr>
          <p:nvPr>
            <p:ph idx="1"/>
          </p:nvPr>
        </p:nvSpPr>
        <p:spPr>
          <a:xfrm>
            <a:off x="457200" y="1773237"/>
            <a:ext cx="8229600" cy="4525963"/>
          </a:xfrm>
        </p:spPr>
        <p:txBody>
          <a:bodyPr>
            <a:normAutofit/>
          </a:bodyPr>
          <a:lstStyle/>
          <a:p>
            <a:pPr marL="0" indent="0" algn="ctr">
              <a:spcBef>
                <a:spcPts val="960"/>
              </a:spcBef>
              <a:buNone/>
            </a:pPr>
            <a:endParaRPr lang="en-US" sz="4000" dirty="0" smtClean="0"/>
          </a:p>
        </p:txBody>
      </p:sp>
    </p:spTree>
    <p:extLst>
      <p:ext uri="{BB962C8B-B14F-4D97-AF65-F5344CB8AC3E}">
        <p14:creationId xmlns:p14="http://schemas.microsoft.com/office/powerpoint/2010/main" val="23906543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solidFill>
                  <a:srgbClr val="A6A6A6"/>
                </a:solidFill>
              </a:rPr>
              <a:t>Contribute </a:t>
            </a:r>
            <a:r>
              <a:rPr lang="en-US" dirty="0">
                <a:solidFill>
                  <a:srgbClr val="A6A6A6"/>
                </a:solidFill>
              </a:rPr>
              <a:t>to society and human well-being</a:t>
            </a:r>
            <a:r>
              <a:rPr lang="en-US" dirty="0" smtClean="0">
                <a:solidFill>
                  <a:srgbClr val="A6A6A6"/>
                </a:solidFill>
              </a:rPr>
              <a:t>.</a:t>
            </a:r>
          </a:p>
          <a:p>
            <a:r>
              <a:rPr lang="en-US" dirty="0">
                <a:solidFill>
                  <a:srgbClr val="A6A6A6"/>
                </a:solidFill>
              </a:rPr>
              <a:t>Avoid harm to others</a:t>
            </a:r>
            <a:r>
              <a:rPr lang="en-US" dirty="0" smtClean="0">
                <a:solidFill>
                  <a:srgbClr val="A6A6A6"/>
                </a:solidFill>
              </a:rPr>
              <a:t>.</a:t>
            </a:r>
          </a:p>
          <a:p>
            <a:r>
              <a:rPr lang="en-US" dirty="0">
                <a:solidFill>
                  <a:srgbClr val="A6A6A6"/>
                </a:solidFill>
              </a:rPr>
              <a:t>Be honest and trustworthy</a:t>
            </a:r>
            <a:r>
              <a:rPr lang="en-US" dirty="0" smtClean="0">
                <a:solidFill>
                  <a:srgbClr val="A6A6A6"/>
                </a:solidFill>
              </a:rPr>
              <a:t>.</a:t>
            </a:r>
          </a:p>
          <a:p>
            <a:r>
              <a:rPr lang="en-US" dirty="0">
                <a:solidFill>
                  <a:srgbClr val="A6A6A6"/>
                </a:solidFill>
              </a:rPr>
              <a:t>Be fair and take action not to discriminate</a:t>
            </a:r>
            <a:r>
              <a:rPr lang="en-US" dirty="0" smtClean="0">
                <a:solidFill>
                  <a:srgbClr val="A6A6A6"/>
                </a:solidFill>
              </a:rPr>
              <a:t>.</a:t>
            </a:r>
          </a:p>
          <a:p>
            <a:r>
              <a:rPr lang="en-US" dirty="0">
                <a:solidFill>
                  <a:srgbClr val="A6A6A6"/>
                </a:solidFill>
              </a:rPr>
              <a:t>Honor property rights including copyrights and patent</a:t>
            </a:r>
            <a:r>
              <a:rPr lang="en-US" dirty="0" smtClean="0">
                <a:solidFill>
                  <a:srgbClr val="A6A6A6"/>
                </a:solidFill>
              </a:rPr>
              <a:t>.</a:t>
            </a:r>
          </a:p>
          <a:p>
            <a:r>
              <a:rPr lang="en-US" dirty="0" smtClean="0"/>
              <a:t>Give </a:t>
            </a:r>
            <a:r>
              <a:rPr lang="en-US" dirty="0"/>
              <a:t>proper credit for intellectual property</a:t>
            </a:r>
            <a:r>
              <a:rPr lang="en-US" dirty="0" smtClean="0"/>
              <a:t>.</a:t>
            </a:r>
          </a:p>
          <a:p>
            <a:r>
              <a:rPr lang="en-US" dirty="0">
                <a:solidFill>
                  <a:srgbClr val="FFFFFF"/>
                </a:solidFill>
              </a:rPr>
              <a:t>Respect the privacy of others</a:t>
            </a:r>
            <a:r>
              <a:rPr lang="en-US" dirty="0" smtClean="0">
                <a:solidFill>
                  <a:srgbClr val="FFFFFF"/>
                </a:solidFill>
              </a:rPr>
              <a:t>.</a:t>
            </a:r>
          </a:p>
          <a:p>
            <a:r>
              <a:rPr lang="en-US" dirty="0">
                <a:solidFill>
                  <a:srgbClr val="FFFFFF"/>
                </a:solidFill>
              </a:rPr>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3157233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solidFill>
                  <a:srgbClr val="A6A6A6"/>
                </a:solidFill>
              </a:rPr>
              <a:t>Contribute </a:t>
            </a:r>
            <a:r>
              <a:rPr lang="en-US" dirty="0">
                <a:solidFill>
                  <a:srgbClr val="A6A6A6"/>
                </a:solidFill>
              </a:rPr>
              <a:t>to society and human well-being</a:t>
            </a:r>
            <a:r>
              <a:rPr lang="en-US" dirty="0" smtClean="0">
                <a:solidFill>
                  <a:srgbClr val="A6A6A6"/>
                </a:solidFill>
              </a:rPr>
              <a:t>.</a:t>
            </a:r>
          </a:p>
          <a:p>
            <a:r>
              <a:rPr lang="en-US" dirty="0">
                <a:solidFill>
                  <a:srgbClr val="A6A6A6"/>
                </a:solidFill>
              </a:rPr>
              <a:t>Avoid harm to others</a:t>
            </a:r>
            <a:r>
              <a:rPr lang="en-US" dirty="0" smtClean="0">
                <a:solidFill>
                  <a:srgbClr val="A6A6A6"/>
                </a:solidFill>
              </a:rPr>
              <a:t>.</a:t>
            </a:r>
          </a:p>
          <a:p>
            <a:r>
              <a:rPr lang="en-US" dirty="0">
                <a:solidFill>
                  <a:srgbClr val="A6A6A6"/>
                </a:solidFill>
              </a:rPr>
              <a:t>Be honest and trustworthy</a:t>
            </a:r>
            <a:r>
              <a:rPr lang="en-US" dirty="0" smtClean="0">
                <a:solidFill>
                  <a:srgbClr val="A6A6A6"/>
                </a:solidFill>
              </a:rPr>
              <a:t>.</a:t>
            </a:r>
          </a:p>
          <a:p>
            <a:r>
              <a:rPr lang="en-US" dirty="0">
                <a:solidFill>
                  <a:srgbClr val="A6A6A6"/>
                </a:solidFill>
              </a:rPr>
              <a:t>Be fair and take action not to discriminate</a:t>
            </a:r>
            <a:r>
              <a:rPr lang="en-US" dirty="0" smtClean="0">
                <a:solidFill>
                  <a:srgbClr val="A6A6A6"/>
                </a:solidFill>
              </a:rPr>
              <a:t>.</a:t>
            </a:r>
          </a:p>
          <a:p>
            <a:r>
              <a:rPr lang="en-US" dirty="0">
                <a:solidFill>
                  <a:srgbClr val="A6A6A6"/>
                </a:solidFill>
              </a:rPr>
              <a:t>Honor property rights including copyrights and patent</a:t>
            </a:r>
            <a:r>
              <a:rPr lang="en-US" dirty="0" smtClean="0">
                <a:solidFill>
                  <a:srgbClr val="A6A6A6"/>
                </a:solidFill>
              </a:rPr>
              <a:t>.</a:t>
            </a:r>
          </a:p>
          <a:p>
            <a:r>
              <a:rPr lang="en-US" dirty="0" smtClean="0">
                <a:solidFill>
                  <a:srgbClr val="A6A6A6"/>
                </a:solidFill>
              </a:rPr>
              <a:t>Give </a:t>
            </a:r>
            <a:r>
              <a:rPr lang="en-US" dirty="0">
                <a:solidFill>
                  <a:srgbClr val="A6A6A6"/>
                </a:solidFill>
              </a:rPr>
              <a:t>proper credit for intellectual property</a:t>
            </a:r>
            <a:r>
              <a:rPr lang="en-US" dirty="0" smtClean="0">
                <a:solidFill>
                  <a:srgbClr val="A6A6A6"/>
                </a:solidFill>
              </a:rPr>
              <a:t>.</a:t>
            </a:r>
          </a:p>
          <a:p>
            <a:r>
              <a:rPr lang="en-US" dirty="0"/>
              <a:t>Respect the privacy of others</a:t>
            </a:r>
            <a:r>
              <a:rPr lang="en-US" dirty="0" smtClean="0"/>
              <a:t>.</a:t>
            </a:r>
          </a:p>
          <a:p>
            <a:r>
              <a:rPr lang="en-US" dirty="0">
                <a:solidFill>
                  <a:srgbClr val="FFFFFF"/>
                </a:solidFill>
              </a:rPr>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3083317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solidFill>
                  <a:srgbClr val="A6A6A6"/>
                </a:solidFill>
              </a:rPr>
              <a:t>Contribute </a:t>
            </a:r>
            <a:r>
              <a:rPr lang="en-US" dirty="0">
                <a:solidFill>
                  <a:srgbClr val="A6A6A6"/>
                </a:solidFill>
              </a:rPr>
              <a:t>to society and human well-being</a:t>
            </a:r>
            <a:r>
              <a:rPr lang="en-US" dirty="0" smtClean="0">
                <a:solidFill>
                  <a:srgbClr val="A6A6A6"/>
                </a:solidFill>
              </a:rPr>
              <a:t>.</a:t>
            </a:r>
          </a:p>
          <a:p>
            <a:r>
              <a:rPr lang="en-US" dirty="0">
                <a:solidFill>
                  <a:srgbClr val="A6A6A6"/>
                </a:solidFill>
              </a:rPr>
              <a:t>Avoid harm to others</a:t>
            </a:r>
            <a:r>
              <a:rPr lang="en-US" dirty="0" smtClean="0">
                <a:solidFill>
                  <a:srgbClr val="A6A6A6"/>
                </a:solidFill>
              </a:rPr>
              <a:t>.</a:t>
            </a:r>
          </a:p>
          <a:p>
            <a:r>
              <a:rPr lang="en-US" dirty="0">
                <a:solidFill>
                  <a:srgbClr val="A6A6A6"/>
                </a:solidFill>
              </a:rPr>
              <a:t>Be honest and trustworthy</a:t>
            </a:r>
            <a:r>
              <a:rPr lang="en-US" dirty="0" smtClean="0">
                <a:solidFill>
                  <a:srgbClr val="A6A6A6"/>
                </a:solidFill>
              </a:rPr>
              <a:t>.</a:t>
            </a:r>
          </a:p>
          <a:p>
            <a:r>
              <a:rPr lang="en-US" dirty="0">
                <a:solidFill>
                  <a:srgbClr val="A6A6A6"/>
                </a:solidFill>
              </a:rPr>
              <a:t>Be fair and take action not to discriminate</a:t>
            </a:r>
            <a:r>
              <a:rPr lang="en-US" dirty="0" smtClean="0">
                <a:solidFill>
                  <a:srgbClr val="A6A6A6"/>
                </a:solidFill>
              </a:rPr>
              <a:t>.</a:t>
            </a:r>
          </a:p>
          <a:p>
            <a:r>
              <a:rPr lang="en-US" dirty="0">
                <a:solidFill>
                  <a:srgbClr val="A6A6A6"/>
                </a:solidFill>
              </a:rPr>
              <a:t>Honor property rights including copyrights and patent</a:t>
            </a:r>
            <a:r>
              <a:rPr lang="en-US" dirty="0" smtClean="0">
                <a:solidFill>
                  <a:srgbClr val="A6A6A6"/>
                </a:solidFill>
              </a:rPr>
              <a:t>.</a:t>
            </a:r>
          </a:p>
          <a:p>
            <a:r>
              <a:rPr lang="en-US" dirty="0" smtClean="0">
                <a:solidFill>
                  <a:srgbClr val="A6A6A6"/>
                </a:solidFill>
              </a:rPr>
              <a:t>Give </a:t>
            </a:r>
            <a:r>
              <a:rPr lang="en-US" dirty="0">
                <a:solidFill>
                  <a:srgbClr val="A6A6A6"/>
                </a:solidFill>
              </a:rPr>
              <a:t>proper credit for intellectual property</a:t>
            </a:r>
            <a:r>
              <a:rPr lang="en-US" dirty="0" smtClean="0">
                <a:solidFill>
                  <a:srgbClr val="A6A6A6"/>
                </a:solidFill>
              </a:rPr>
              <a:t>.</a:t>
            </a:r>
          </a:p>
          <a:p>
            <a:r>
              <a:rPr lang="en-US" dirty="0">
                <a:solidFill>
                  <a:srgbClr val="A6A6A6"/>
                </a:solidFill>
              </a:rPr>
              <a:t>Respect the privacy of others</a:t>
            </a:r>
            <a:r>
              <a:rPr lang="en-US" dirty="0" smtClean="0">
                <a:solidFill>
                  <a:srgbClr val="A6A6A6"/>
                </a:solidFill>
              </a:rPr>
              <a:t>.</a:t>
            </a:r>
          </a:p>
          <a:p>
            <a:r>
              <a:rPr lang="en-US" dirty="0"/>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3117365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Ethics</a:t>
            </a:r>
            <a:endParaRPr lang="en-US" dirty="0"/>
          </a:p>
        </p:txBody>
      </p:sp>
      <p:sp>
        <p:nvSpPr>
          <p:cNvPr id="7" name="Content Placeholder 6"/>
          <p:cNvSpPr>
            <a:spLocks noGrp="1"/>
          </p:cNvSpPr>
          <p:nvPr>
            <p:ph idx="1"/>
          </p:nvPr>
        </p:nvSpPr>
        <p:spPr>
          <a:xfrm>
            <a:off x="457200" y="2208169"/>
            <a:ext cx="8229600" cy="3917994"/>
          </a:xfrm>
        </p:spPr>
        <p:txBody>
          <a:bodyPr>
            <a:normAutofit fontScale="92500"/>
          </a:bodyPr>
          <a:lstStyle/>
          <a:p>
            <a:r>
              <a:rPr lang="en-US" dirty="0" smtClean="0"/>
              <a:t>Contribute </a:t>
            </a:r>
            <a:r>
              <a:rPr lang="en-US" dirty="0"/>
              <a:t>to society and human well-being</a:t>
            </a:r>
            <a:r>
              <a:rPr lang="en-US" dirty="0" smtClean="0"/>
              <a:t>.</a:t>
            </a:r>
          </a:p>
          <a:p>
            <a:r>
              <a:rPr lang="en-US" dirty="0"/>
              <a:t>Avoid harm to others</a:t>
            </a:r>
            <a:r>
              <a:rPr lang="en-US" dirty="0" smtClean="0"/>
              <a:t>.</a:t>
            </a:r>
          </a:p>
          <a:p>
            <a:r>
              <a:rPr lang="en-US" dirty="0"/>
              <a:t>Be honest and trustworthy</a:t>
            </a:r>
            <a:r>
              <a:rPr lang="en-US" dirty="0" smtClean="0"/>
              <a:t>.</a:t>
            </a:r>
          </a:p>
          <a:p>
            <a:r>
              <a:rPr lang="en-US" dirty="0"/>
              <a:t>Be fair and take action not to discriminate</a:t>
            </a:r>
            <a:r>
              <a:rPr lang="en-US" dirty="0" smtClean="0"/>
              <a:t>.</a:t>
            </a:r>
          </a:p>
          <a:p>
            <a:r>
              <a:rPr lang="en-US" dirty="0"/>
              <a:t>Honor property rights including copyrights and patent</a:t>
            </a:r>
            <a:r>
              <a:rPr lang="en-US" dirty="0" smtClean="0"/>
              <a:t>.</a:t>
            </a:r>
          </a:p>
          <a:p>
            <a:r>
              <a:rPr lang="en-US" dirty="0" smtClean="0"/>
              <a:t>Give </a:t>
            </a:r>
            <a:r>
              <a:rPr lang="en-US" dirty="0"/>
              <a:t>proper credit for intellectual property</a:t>
            </a:r>
            <a:r>
              <a:rPr lang="en-US" dirty="0" smtClean="0"/>
              <a:t>.</a:t>
            </a:r>
          </a:p>
          <a:p>
            <a:r>
              <a:rPr lang="en-US" dirty="0"/>
              <a:t>Respect the privacy of others</a:t>
            </a:r>
            <a:r>
              <a:rPr lang="en-US" dirty="0" smtClean="0"/>
              <a:t>.</a:t>
            </a:r>
          </a:p>
          <a:p>
            <a:r>
              <a:rPr lang="en-US" dirty="0"/>
              <a:t>Honor confidentiality.</a:t>
            </a:r>
          </a:p>
          <a:p>
            <a:endParaRPr lang="en-US" dirty="0"/>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2211702" cy="2208169"/>
          </a:xfrm>
          <a:prstGeom prst="rect">
            <a:avLst/>
          </a:prstGeom>
        </p:spPr>
      </p:pic>
      <p:sp>
        <p:nvSpPr>
          <p:cNvPr id="8" name="Rectangle 7"/>
          <p:cNvSpPr/>
          <p:nvPr/>
        </p:nvSpPr>
        <p:spPr>
          <a:xfrm>
            <a:off x="0" y="6488668"/>
            <a:ext cx="4292762" cy="369332"/>
          </a:xfrm>
          <a:prstGeom prst="rect">
            <a:avLst/>
          </a:prstGeom>
        </p:spPr>
        <p:txBody>
          <a:bodyPr wrap="none">
            <a:spAutoFit/>
          </a:bodyPr>
          <a:lstStyle/>
          <a:p>
            <a:r>
              <a:rPr lang="en-US" dirty="0"/>
              <a:t>https://</a:t>
            </a:r>
            <a:r>
              <a:rPr lang="en-US" dirty="0" err="1"/>
              <a:t>www.acm.org</a:t>
            </a:r>
            <a:r>
              <a:rPr lang="en-US" dirty="0"/>
              <a:t>/about/code-of-ethics</a:t>
            </a:r>
          </a:p>
        </p:txBody>
      </p:sp>
    </p:spTree>
    <p:extLst>
      <p:ext uri="{BB962C8B-B14F-4D97-AF65-F5344CB8AC3E}">
        <p14:creationId xmlns:p14="http://schemas.microsoft.com/office/powerpoint/2010/main" val="998029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781"/>
            <a:ext cx="8229600" cy="1143000"/>
          </a:xfrm>
        </p:spPr>
        <p:txBody>
          <a:bodyPr/>
          <a:lstStyle/>
          <a:p>
            <a:endParaRPr lang="en-US"/>
          </a:p>
        </p:txBody>
      </p:sp>
      <p:sp>
        <p:nvSpPr>
          <p:cNvPr id="4" name="Rectangle 3"/>
          <p:cNvSpPr/>
          <p:nvPr/>
        </p:nvSpPr>
        <p:spPr>
          <a:xfrm>
            <a:off x="1473212" y="3475167"/>
            <a:ext cx="6219359" cy="369332"/>
          </a:xfrm>
          <a:prstGeom prst="rect">
            <a:avLst/>
          </a:prstGeom>
        </p:spPr>
        <p:txBody>
          <a:bodyPr wrap="square">
            <a:spAutoFit/>
          </a:bodyPr>
          <a:lstStyle/>
          <a:p>
            <a:r>
              <a:rPr lang="en-US" dirty="0"/>
              <a:t>https://</a:t>
            </a:r>
            <a:r>
              <a:rPr lang="en-US" dirty="0" err="1"/>
              <a:t>www.usenix.org</a:t>
            </a:r>
            <a:r>
              <a:rPr lang="en-US" dirty="0"/>
              <a:t>/</a:t>
            </a:r>
            <a:r>
              <a:rPr lang="en-US" dirty="0" err="1"/>
              <a:t>lisa</a:t>
            </a:r>
            <a:r>
              <a:rPr lang="en-US" dirty="0"/>
              <a:t>/system-administrators-code-ethics</a:t>
            </a:r>
          </a:p>
        </p:txBody>
      </p:sp>
      <p:pic>
        <p:nvPicPr>
          <p:cNvPr id="5" name="Picture 4"/>
          <p:cNvPicPr>
            <a:picLocks noChangeAspect="1"/>
          </p:cNvPicPr>
          <p:nvPr/>
        </p:nvPicPr>
        <p:blipFill>
          <a:blip r:embed="rId2"/>
          <a:stretch>
            <a:fillRect/>
          </a:stretch>
        </p:blipFill>
        <p:spPr>
          <a:xfrm>
            <a:off x="2494643" y="1435781"/>
            <a:ext cx="4152900" cy="1955800"/>
          </a:xfrm>
          <a:prstGeom prst="rect">
            <a:avLst/>
          </a:prstGeom>
        </p:spPr>
      </p:pic>
      <p:pic>
        <p:nvPicPr>
          <p:cNvPr id="6" name="Picture 5"/>
          <p:cNvPicPr>
            <a:picLocks noChangeAspect="1"/>
          </p:cNvPicPr>
          <p:nvPr/>
        </p:nvPicPr>
        <p:blipFill>
          <a:blip r:embed="rId3"/>
          <a:stretch>
            <a:fillRect/>
          </a:stretch>
        </p:blipFill>
        <p:spPr>
          <a:xfrm>
            <a:off x="2657929" y="4648200"/>
            <a:ext cx="3838740" cy="1227138"/>
          </a:xfrm>
          <a:prstGeom prst="rect">
            <a:avLst/>
          </a:prstGeom>
        </p:spPr>
      </p:pic>
      <p:sp>
        <p:nvSpPr>
          <p:cNvPr id="7" name="Rectangle 6"/>
          <p:cNvSpPr/>
          <p:nvPr/>
        </p:nvSpPr>
        <p:spPr>
          <a:xfrm>
            <a:off x="1720862" y="5982163"/>
            <a:ext cx="5971709" cy="369332"/>
          </a:xfrm>
          <a:prstGeom prst="rect">
            <a:avLst/>
          </a:prstGeom>
        </p:spPr>
        <p:txBody>
          <a:bodyPr wrap="square">
            <a:spAutoFit/>
          </a:bodyPr>
          <a:lstStyle/>
          <a:p>
            <a:r>
              <a:rPr lang="en-US" dirty="0"/>
              <a:t>http://</a:t>
            </a:r>
            <a:r>
              <a:rPr lang="en-US" dirty="0" err="1"/>
              <a:t>www.ieee.org</a:t>
            </a:r>
            <a:r>
              <a:rPr lang="en-US" dirty="0"/>
              <a:t>/about/corporate/governance/p7-8.html</a:t>
            </a:r>
          </a:p>
        </p:txBody>
      </p:sp>
    </p:spTree>
    <p:extLst>
      <p:ext uri="{BB962C8B-B14F-4D97-AF65-F5344CB8AC3E}">
        <p14:creationId xmlns:p14="http://schemas.microsoft.com/office/powerpoint/2010/main" val="1773400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488668"/>
            <a:ext cx="8037286" cy="369332"/>
          </a:xfrm>
          <a:prstGeom prst="rect">
            <a:avLst/>
          </a:prstGeom>
        </p:spPr>
        <p:txBody>
          <a:bodyPr wrap="square">
            <a:spAutoFit/>
          </a:bodyPr>
          <a:lstStyle/>
          <a:p>
            <a:r>
              <a:rPr lang="en-US" dirty="0"/>
              <a:t>https://</a:t>
            </a:r>
            <a:r>
              <a:rPr lang="en-US" dirty="0" err="1"/>
              <a:t>www.flickr.com</a:t>
            </a:r>
            <a:r>
              <a:rPr lang="en-US" dirty="0"/>
              <a:t>/photos/</a:t>
            </a:r>
            <a:r>
              <a:rPr lang="en-US" dirty="0" err="1"/>
              <a:t>jakerust</a:t>
            </a:r>
            <a:r>
              <a:rPr lang="en-US" dirty="0"/>
              <a:t>/16650028818/</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33400"/>
            <a:ext cx="9144000" cy="5786438"/>
          </a:xfrm>
          <a:prstGeom prst="rect">
            <a:avLst/>
          </a:prstGeom>
        </p:spPr>
      </p:pic>
    </p:spTree>
    <p:extLst>
      <p:ext uri="{BB962C8B-B14F-4D97-AF65-F5344CB8AC3E}">
        <p14:creationId xmlns:p14="http://schemas.microsoft.com/office/powerpoint/2010/main" val="25984601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p:cNvSpPr>
          <p:nvPr>
            <p:ph type="title"/>
          </p:nvPr>
        </p:nvSpPr>
        <p:spPr>
          <a:prstGeom prst="rect">
            <a:avLst/>
          </a:prstGeom>
        </p:spPr>
        <p:txBody>
          <a:bodyPr/>
          <a:lstStyle/>
          <a:p>
            <a:pPr lvl="0">
              <a:defRPr sz="1800"/>
            </a:pPr>
            <a:r>
              <a:rPr sz="5900" dirty="0">
                <a:solidFill>
                  <a:srgbClr val="000000"/>
                </a:solidFill>
                <a:latin typeface="Gill Sans"/>
                <a:cs typeface="Gill Sans"/>
              </a:rPr>
              <a:t>Don’t cheat.</a:t>
            </a:r>
          </a:p>
        </p:txBody>
      </p:sp>
    </p:spTree>
    <p:extLst>
      <p:ext uri="{BB962C8B-B14F-4D97-AF65-F5344CB8AC3E}">
        <p14:creationId xmlns:p14="http://schemas.microsoft.com/office/powerpoint/2010/main" val="3228200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p:cNvSpPr>
          <p:nvPr>
            <p:ph type="title"/>
          </p:nvPr>
        </p:nvSpPr>
        <p:spPr>
          <a:prstGeom prst="rect">
            <a:avLst/>
          </a:prstGeom>
        </p:spPr>
        <p:txBody>
          <a:bodyPr/>
          <a:lstStyle/>
          <a:p>
            <a:pPr lvl="0">
              <a:defRPr sz="1800"/>
            </a:pPr>
            <a:r>
              <a:rPr sz="5900" dirty="0">
                <a:solidFill>
                  <a:srgbClr val="000000"/>
                </a:solidFill>
                <a:latin typeface="Gill Sans"/>
                <a:cs typeface="Gill Sans"/>
              </a:rPr>
              <a:t>What is cheati</a:t>
            </a:r>
            <a:r>
              <a:rPr sz="6000" dirty="0">
                <a:solidFill>
                  <a:srgbClr val="000000"/>
                </a:solidFill>
                <a:latin typeface="Gill Sans"/>
                <a:cs typeface="Gill Sans"/>
              </a:rPr>
              <a:t>n</a:t>
            </a:r>
            <a:r>
              <a:rPr sz="5900" dirty="0">
                <a:solidFill>
                  <a:srgbClr val="000000"/>
                </a:solidFill>
                <a:latin typeface="Gill Sans"/>
                <a:cs typeface="Gill Sans"/>
              </a:rPr>
              <a:t>g?</a:t>
            </a:r>
          </a:p>
        </p:txBody>
      </p:sp>
    </p:spTree>
    <p:extLst>
      <p:ext uri="{BB962C8B-B14F-4D97-AF65-F5344CB8AC3E}">
        <p14:creationId xmlns:p14="http://schemas.microsoft.com/office/powerpoint/2010/main" val="3868175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p:cNvSpPr>
          <p:nvPr>
            <p:ph type="title"/>
          </p:nvPr>
        </p:nvSpPr>
        <p:spPr>
          <a:prstGeom prst="rect">
            <a:avLst/>
          </a:prstGeom>
        </p:spPr>
        <p:txBody>
          <a:bodyPr/>
          <a:lstStyle>
            <a:lvl1pPr>
              <a:defRPr>
                <a:latin typeface="American Typewriter"/>
                <a:ea typeface="American Typewriter"/>
                <a:cs typeface="American Typewriter"/>
                <a:sym typeface="American Typewriter"/>
              </a:defRPr>
            </a:lvl1pPr>
          </a:lstStyle>
          <a:p>
            <a:pPr lvl="0">
              <a:defRPr sz="1800"/>
            </a:pPr>
            <a:r>
              <a:rPr sz="5900" dirty="0">
                <a:solidFill>
                  <a:srgbClr val="000000"/>
                </a:solidFill>
              </a:rPr>
              <a:t>Ctrl-C, Ctrl-V</a:t>
            </a:r>
          </a:p>
        </p:txBody>
      </p:sp>
    </p:spTree>
    <p:extLst>
      <p:ext uri="{BB962C8B-B14F-4D97-AF65-F5344CB8AC3E}">
        <p14:creationId xmlns:p14="http://schemas.microsoft.com/office/powerpoint/2010/main" val="3384096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p:nvPr/>
        </p:nvSpPr>
        <p:spPr>
          <a:xfrm>
            <a:off x="684492" y="2384227"/>
            <a:ext cx="7768829" cy="314325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defTabSz="457200">
              <a:defRPr sz="3600">
                <a:latin typeface="Times"/>
                <a:ea typeface="Times"/>
                <a:cs typeface="Times"/>
                <a:sym typeface="Times"/>
              </a:defRPr>
            </a:lvl1pPr>
          </a:lstStyle>
          <a:p>
            <a:pPr lvl="0">
              <a:defRPr sz="1800"/>
            </a:pPr>
            <a:r>
              <a:rPr sz="2500"/>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56" name="Shape 756"/>
          <p:cNvSpPr>
            <a:spLocks noGrp="1"/>
          </p:cNvSpPr>
          <p:nvPr>
            <p:ph type="title"/>
          </p:nvPr>
        </p:nvSpPr>
        <p:spPr>
          <a:xfrm>
            <a:off x="892969" y="3118"/>
            <a:ext cx="7358063" cy="2678906"/>
          </a:xfrm>
          <a:prstGeom prst="rect">
            <a:avLst/>
          </a:prstGeom>
        </p:spPr>
        <p:txBody>
          <a:bodyPr/>
          <a:lstStyle/>
          <a:p>
            <a:pPr lvl="0">
              <a:defRPr sz="1800"/>
            </a:pPr>
            <a:r>
              <a:rPr sz="5900" dirty="0">
                <a:solidFill>
                  <a:srgbClr val="000000"/>
                </a:solidFill>
                <a:latin typeface="Gill Sans"/>
                <a:cs typeface="Gill Sans"/>
              </a:rPr>
              <a:t>Cheating</a:t>
            </a:r>
          </a:p>
        </p:txBody>
      </p:sp>
    </p:spTree>
    <p:extLst>
      <p:ext uri="{BB962C8B-B14F-4D97-AF65-F5344CB8AC3E}">
        <p14:creationId xmlns:p14="http://schemas.microsoft.com/office/powerpoint/2010/main" val="22756545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Talk’s Goals</a:t>
            </a:r>
            <a:endParaRPr lang="en-US" dirty="0"/>
          </a:p>
        </p:txBody>
      </p:sp>
      <p:sp>
        <p:nvSpPr>
          <p:cNvPr id="3" name="Content Placeholder 2"/>
          <p:cNvSpPr>
            <a:spLocks noGrp="1"/>
          </p:cNvSpPr>
          <p:nvPr>
            <p:ph idx="1"/>
          </p:nvPr>
        </p:nvSpPr>
        <p:spPr>
          <a:xfrm>
            <a:off x="457200" y="1773237"/>
            <a:ext cx="8229600" cy="4525963"/>
          </a:xfrm>
        </p:spPr>
        <p:txBody>
          <a:bodyPr>
            <a:normAutofit/>
          </a:bodyPr>
          <a:lstStyle/>
          <a:p>
            <a:pPr marL="0" indent="0" algn="ctr">
              <a:spcBef>
                <a:spcPts val="960"/>
              </a:spcBef>
              <a:buNone/>
            </a:pPr>
            <a:r>
              <a:rPr lang="en-US" sz="4000" dirty="0" smtClean="0"/>
              <a:t>Cover the Basics</a:t>
            </a:r>
          </a:p>
        </p:txBody>
      </p:sp>
    </p:spTree>
    <p:extLst>
      <p:ext uri="{BB962C8B-B14F-4D97-AF65-F5344CB8AC3E}">
        <p14:creationId xmlns:p14="http://schemas.microsoft.com/office/powerpoint/2010/main" val="6502722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684492" y="2384227"/>
            <a:ext cx="7768829" cy="314325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defTabSz="457200">
              <a:defRPr sz="3600">
                <a:latin typeface="Times"/>
                <a:ea typeface="Times"/>
                <a:cs typeface="Times"/>
                <a:sym typeface="Times"/>
              </a:defRPr>
            </a:lvl1pPr>
          </a:lstStyle>
          <a:p>
            <a:pPr lvl="0">
              <a:defRPr sz="1800"/>
            </a:pPr>
            <a:r>
              <a:rPr sz="2500" dirty="0"/>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59" name="Shape 759"/>
          <p:cNvSpPr>
            <a:spLocks noGrp="1"/>
          </p:cNvSpPr>
          <p:nvPr>
            <p:ph type="title"/>
          </p:nvPr>
        </p:nvSpPr>
        <p:spPr>
          <a:xfrm>
            <a:off x="892969" y="-15024"/>
            <a:ext cx="7358063" cy="2678906"/>
          </a:xfrm>
          <a:prstGeom prst="rect">
            <a:avLst/>
          </a:prstGeom>
        </p:spPr>
        <p:txBody>
          <a:bodyPr/>
          <a:lstStyle/>
          <a:p>
            <a:pPr lvl="0">
              <a:defRPr sz="1800"/>
            </a:pPr>
            <a:r>
              <a:rPr sz="5900" dirty="0">
                <a:solidFill>
                  <a:srgbClr val="000000"/>
                </a:solidFill>
                <a:latin typeface="Gill Sans"/>
                <a:cs typeface="Gill Sans"/>
              </a:rPr>
              <a:t>¬Cheating</a:t>
            </a:r>
          </a:p>
        </p:txBody>
      </p:sp>
      <p:sp>
        <p:nvSpPr>
          <p:cNvPr id="760" name="Shape 760"/>
          <p:cNvSpPr/>
          <p:nvPr/>
        </p:nvSpPr>
        <p:spPr>
          <a:xfrm>
            <a:off x="332953" y="2327177"/>
            <a:ext cx="26261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Gill Sans SemiBold"/>
                <a:ea typeface="Gill Sans SemiBold"/>
                <a:cs typeface="Gill Sans SemiBold"/>
                <a:sym typeface="Gill Sans SemiBold"/>
              </a:defRPr>
            </a:lvl1pPr>
          </a:lstStyle>
          <a:p>
            <a:pPr lvl="0">
              <a:defRPr sz="1800"/>
            </a:pPr>
            <a:r>
              <a:rPr sz="3000"/>
              <a:t>“</a:t>
            </a:r>
          </a:p>
        </p:txBody>
      </p:sp>
      <p:sp>
        <p:nvSpPr>
          <p:cNvPr id="761" name="Shape 761"/>
          <p:cNvSpPr/>
          <p:nvPr/>
        </p:nvSpPr>
        <p:spPr>
          <a:xfrm>
            <a:off x="7627378" y="5050732"/>
            <a:ext cx="26261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Gill Sans SemiBold"/>
                <a:ea typeface="Gill Sans SemiBold"/>
                <a:cs typeface="Gill Sans SemiBold"/>
                <a:sym typeface="Gill Sans SemiBold"/>
              </a:defRPr>
            </a:lvl1pPr>
          </a:lstStyle>
          <a:p>
            <a:pPr lvl="0">
              <a:defRPr sz="1800"/>
            </a:pPr>
            <a:r>
              <a:rPr sz="3000"/>
              <a:t>”</a:t>
            </a:r>
          </a:p>
        </p:txBody>
      </p:sp>
      <p:sp>
        <p:nvSpPr>
          <p:cNvPr id="762" name="Shape 762"/>
          <p:cNvSpPr/>
          <p:nvPr/>
        </p:nvSpPr>
        <p:spPr>
          <a:xfrm>
            <a:off x="5717245" y="5907982"/>
            <a:ext cx="2564926"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Gill Sans SemiBold"/>
                <a:ea typeface="Gill Sans SemiBold"/>
                <a:cs typeface="Gill Sans SemiBold"/>
                <a:sym typeface="Gill Sans SemiBold"/>
              </a:defRPr>
            </a:lvl1pPr>
          </a:lstStyle>
          <a:p>
            <a:pPr lvl="0">
              <a:defRPr sz="1800"/>
            </a:pPr>
            <a:r>
              <a:rPr sz="3000"/>
              <a:t>(Author, Date)</a:t>
            </a:r>
          </a:p>
        </p:txBody>
      </p:sp>
    </p:spTree>
    <p:extLst>
      <p:ext uri="{BB962C8B-B14F-4D97-AF65-F5344CB8AC3E}">
        <p14:creationId xmlns:p14="http://schemas.microsoft.com/office/powerpoint/2010/main" val="2959364866"/>
      </p:ext>
    </p:extLst>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684492" y="2384227"/>
            <a:ext cx="7768829" cy="314325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defTabSz="457200">
              <a:defRPr sz="3600">
                <a:latin typeface="Times"/>
                <a:ea typeface="Times"/>
                <a:cs typeface="Times"/>
                <a:sym typeface="Times"/>
              </a:defRPr>
            </a:lvl1pPr>
          </a:lstStyle>
          <a:p>
            <a:pPr lvl="0">
              <a:defRPr sz="1800"/>
            </a:pPr>
            <a:r>
              <a:rPr sz="2500" dirty="0"/>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59" name="Shape 759"/>
          <p:cNvSpPr>
            <a:spLocks noGrp="1"/>
          </p:cNvSpPr>
          <p:nvPr>
            <p:ph type="title"/>
          </p:nvPr>
        </p:nvSpPr>
        <p:spPr>
          <a:xfrm>
            <a:off x="892969" y="-15024"/>
            <a:ext cx="7358063" cy="2678906"/>
          </a:xfrm>
          <a:prstGeom prst="rect">
            <a:avLst/>
          </a:prstGeom>
        </p:spPr>
        <p:txBody>
          <a:bodyPr/>
          <a:lstStyle/>
          <a:p>
            <a:pPr lvl="0">
              <a:defRPr sz="1800"/>
            </a:pPr>
            <a:r>
              <a:rPr sz="5900" dirty="0">
                <a:solidFill>
                  <a:srgbClr val="000000"/>
                </a:solidFill>
                <a:latin typeface="Gill Sans"/>
                <a:cs typeface="Gill Sans"/>
              </a:rPr>
              <a:t>¬Cheating</a:t>
            </a:r>
          </a:p>
        </p:txBody>
      </p:sp>
      <p:sp>
        <p:nvSpPr>
          <p:cNvPr id="760" name="Shape 760"/>
          <p:cNvSpPr/>
          <p:nvPr/>
        </p:nvSpPr>
        <p:spPr>
          <a:xfrm>
            <a:off x="332953" y="2327177"/>
            <a:ext cx="26261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Gill Sans SemiBold"/>
                <a:ea typeface="Gill Sans SemiBold"/>
                <a:cs typeface="Gill Sans SemiBold"/>
                <a:sym typeface="Gill Sans SemiBold"/>
              </a:defRPr>
            </a:lvl1pPr>
          </a:lstStyle>
          <a:p>
            <a:pPr lvl="0">
              <a:defRPr sz="1800"/>
            </a:pPr>
            <a:r>
              <a:rPr sz="3000"/>
              <a:t>“</a:t>
            </a:r>
          </a:p>
        </p:txBody>
      </p:sp>
      <p:sp>
        <p:nvSpPr>
          <p:cNvPr id="761" name="Shape 761"/>
          <p:cNvSpPr/>
          <p:nvPr/>
        </p:nvSpPr>
        <p:spPr>
          <a:xfrm>
            <a:off x="7627378" y="5050732"/>
            <a:ext cx="26261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Gill Sans SemiBold"/>
                <a:ea typeface="Gill Sans SemiBold"/>
                <a:cs typeface="Gill Sans SemiBold"/>
                <a:sym typeface="Gill Sans SemiBold"/>
              </a:defRPr>
            </a:lvl1pPr>
          </a:lstStyle>
          <a:p>
            <a:pPr lvl="0">
              <a:defRPr sz="1800"/>
            </a:pPr>
            <a:r>
              <a:rPr sz="3000"/>
              <a:t>”</a:t>
            </a:r>
          </a:p>
        </p:txBody>
      </p:sp>
      <p:sp>
        <p:nvSpPr>
          <p:cNvPr id="762" name="Shape 762"/>
          <p:cNvSpPr/>
          <p:nvPr/>
        </p:nvSpPr>
        <p:spPr>
          <a:xfrm>
            <a:off x="5717245" y="5907982"/>
            <a:ext cx="2564926"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Gill Sans SemiBold"/>
                <a:ea typeface="Gill Sans SemiBold"/>
                <a:cs typeface="Gill Sans SemiBold"/>
                <a:sym typeface="Gill Sans SemiBold"/>
              </a:defRPr>
            </a:lvl1pPr>
          </a:lstStyle>
          <a:p>
            <a:pPr lvl="0">
              <a:defRPr sz="1800"/>
            </a:pPr>
            <a:r>
              <a:rPr sz="3000"/>
              <a:t>(Author, Date)</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3076" b="100000" l="9927" r="89969">
                        <a14:backgroundMark x1="61129" y1="96819" x2="61129" y2="96819"/>
                      </a14:backgroundRemoval>
                    </a14:imgEffect>
                  </a14:imgLayer>
                </a14:imgProps>
              </a:ext>
            </a:extLst>
          </a:blip>
          <a:stretch>
            <a:fillRect/>
          </a:stretch>
        </p:blipFill>
        <p:spPr>
          <a:xfrm>
            <a:off x="3192108" y="2133469"/>
            <a:ext cx="2525137" cy="3774513"/>
          </a:xfrm>
          <a:prstGeom prst="rect">
            <a:avLst/>
          </a:prstGeom>
          <a:effectLst>
            <a:glow rad="1905000">
              <a:srgbClr val="FFFF00">
                <a:alpha val="45000"/>
              </a:srgbClr>
            </a:glow>
            <a:softEdge rad="50800"/>
          </a:effectLst>
        </p:spPr>
      </p:pic>
      <p:sp>
        <p:nvSpPr>
          <p:cNvPr id="3" name="Rectangle 2"/>
          <p:cNvSpPr/>
          <p:nvPr/>
        </p:nvSpPr>
        <p:spPr>
          <a:xfrm>
            <a:off x="0" y="6463935"/>
            <a:ext cx="7638143" cy="369332"/>
          </a:xfrm>
          <a:prstGeom prst="rect">
            <a:avLst/>
          </a:prstGeom>
        </p:spPr>
        <p:txBody>
          <a:bodyPr wrap="square">
            <a:spAutoFit/>
          </a:bodyPr>
          <a:lstStyle/>
          <a:p>
            <a:r>
              <a:rPr lang="en-US" dirty="0"/>
              <a:t>https://</a:t>
            </a:r>
            <a:r>
              <a:rPr lang="en-US" dirty="0" err="1"/>
              <a:t>en.wikipedia.org</a:t>
            </a:r>
            <a:r>
              <a:rPr lang="en-US" dirty="0"/>
              <a:t>/wiki/Phase-</a:t>
            </a:r>
            <a:r>
              <a:rPr lang="en-US" dirty="0" err="1"/>
              <a:t>out_of_incandescent_light_bulbs</a:t>
            </a:r>
            <a:endParaRPr lang="en-US" dirty="0"/>
          </a:p>
        </p:txBody>
      </p:sp>
    </p:spTree>
    <p:extLst>
      <p:ext uri="{BB962C8B-B14F-4D97-AF65-F5344CB8AC3E}">
        <p14:creationId xmlns:p14="http://schemas.microsoft.com/office/powerpoint/2010/main" val="1735712135"/>
      </p:ext>
    </p:extLst>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300" y="0"/>
            <a:ext cx="8650692" cy="6858000"/>
          </a:xfrm>
          <a:prstGeom prst="rect">
            <a:avLst/>
          </a:prstGeom>
        </p:spPr>
      </p:pic>
      <p:sp>
        <p:nvSpPr>
          <p:cNvPr id="4" name="Rectangle 3"/>
          <p:cNvSpPr/>
          <p:nvPr/>
        </p:nvSpPr>
        <p:spPr>
          <a:xfrm>
            <a:off x="-1" y="6444288"/>
            <a:ext cx="8891993" cy="369332"/>
          </a:xfrm>
          <a:prstGeom prst="rect">
            <a:avLst/>
          </a:prstGeom>
        </p:spPr>
        <p:txBody>
          <a:bodyPr wrap="square">
            <a:spAutoFit/>
          </a:bodyPr>
          <a:lstStyle/>
          <a:p>
            <a:r>
              <a:rPr lang="en-US" dirty="0"/>
              <a:t>https://</a:t>
            </a:r>
            <a:r>
              <a:rPr lang="en-US" dirty="0" err="1"/>
              <a:t>en.wikipedia.org</a:t>
            </a:r>
            <a:r>
              <a:rPr lang="en-US" dirty="0"/>
              <a:t>/wiki/File:Dovetail_corner,_Full-scribe,_</a:t>
            </a:r>
            <a:r>
              <a:rPr lang="en-US" dirty="0" err="1"/>
              <a:t>hand-hewn_logs.jpg</a:t>
            </a:r>
            <a:endParaRPr lang="en-US" dirty="0"/>
          </a:p>
        </p:txBody>
      </p:sp>
    </p:spTree>
    <p:extLst>
      <p:ext uri="{BB962C8B-B14F-4D97-AF65-F5344CB8AC3E}">
        <p14:creationId xmlns:p14="http://schemas.microsoft.com/office/powerpoint/2010/main" val="10005473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b="1" dirty="0" smtClean="0">
              <a:solidFill>
                <a:srgbClr val="8064A2"/>
              </a:solidFill>
            </a:endParaRPr>
          </a:p>
          <a:p>
            <a:pPr marL="0" indent="0" algn="ctr">
              <a:buNone/>
            </a:pPr>
            <a:endParaRPr lang="en-US" b="1" dirty="0">
              <a:solidFill>
                <a:srgbClr val="8064A2"/>
              </a:solidFill>
            </a:endParaRPr>
          </a:p>
          <a:p>
            <a:pPr marL="0" indent="0" algn="ctr">
              <a:buNone/>
            </a:pPr>
            <a:endParaRPr lang="en-US" b="1" dirty="0" smtClean="0">
              <a:solidFill>
                <a:srgbClr val="8064A2"/>
              </a:solidFill>
            </a:endParaRPr>
          </a:p>
          <a:p>
            <a:pPr marL="0" indent="0" algn="ctr">
              <a:buNone/>
            </a:pPr>
            <a:endParaRPr lang="en-US" b="1" dirty="0">
              <a:solidFill>
                <a:srgbClr val="8064A2"/>
              </a:solidFill>
            </a:endParaRPr>
          </a:p>
          <a:p>
            <a:pPr marL="0" indent="0" algn="ctr">
              <a:buNone/>
            </a:pPr>
            <a:endParaRPr lang="en-US" sz="3600" b="1" dirty="0" smtClean="0">
              <a:solidFill>
                <a:srgbClr val="8064A2"/>
              </a:solidFill>
            </a:endParaRPr>
          </a:p>
          <a:p>
            <a:pPr marL="0" indent="0" algn="ctr">
              <a:buNone/>
            </a:pPr>
            <a:r>
              <a:rPr lang="en-US" sz="3600" b="1" dirty="0" smtClean="0">
                <a:solidFill>
                  <a:srgbClr val="8064A2"/>
                </a:solidFill>
              </a:rPr>
              <a:t>Open </a:t>
            </a:r>
            <a:r>
              <a:rPr lang="en-US" sz="3600" b="1" dirty="0">
                <a:solidFill>
                  <a:srgbClr val="8064A2"/>
                </a:solidFill>
              </a:rPr>
              <a:t>and ongoing discussions</a:t>
            </a:r>
            <a:r>
              <a:rPr lang="en-US" sz="3600" b="1" dirty="0"/>
              <a:t> </a:t>
            </a:r>
            <a:r>
              <a:rPr lang="en-US" sz="3600" dirty="0"/>
              <a:t>about proper research practices </a:t>
            </a:r>
            <a:r>
              <a:rPr lang="en-US" sz="3600" b="1" dirty="0">
                <a:solidFill>
                  <a:srgbClr val="8064A2"/>
                </a:solidFill>
              </a:rPr>
              <a:t>are </a:t>
            </a:r>
            <a:r>
              <a:rPr lang="en-US" sz="3600" b="1" dirty="0" smtClean="0">
                <a:solidFill>
                  <a:srgbClr val="8064A2"/>
                </a:solidFill>
              </a:rPr>
              <a:t>crucial</a:t>
            </a:r>
            <a:endParaRPr lang="en-US" sz="3600" dirty="0"/>
          </a:p>
          <a:p>
            <a:endParaRPr lang="en-US" dirty="0"/>
          </a:p>
        </p:txBody>
      </p:sp>
      <p:sp>
        <p:nvSpPr>
          <p:cNvPr id="4" name="Rectangle 3"/>
          <p:cNvSpPr/>
          <p:nvPr/>
        </p:nvSpPr>
        <p:spPr>
          <a:xfrm>
            <a:off x="0" y="6488668"/>
            <a:ext cx="9144000" cy="369332"/>
          </a:xfrm>
          <a:prstGeom prst="rect">
            <a:avLst/>
          </a:prstGeom>
        </p:spPr>
        <p:txBody>
          <a:bodyPr wrap="square">
            <a:spAutoFit/>
          </a:bodyPr>
          <a:lstStyle/>
          <a:p>
            <a:r>
              <a:rPr lang="en-US" dirty="0"/>
              <a:t>https://</a:t>
            </a:r>
            <a:r>
              <a:rPr lang="en-US" dirty="0" err="1"/>
              <a:t>commons.wikimedia.org</a:t>
            </a:r>
            <a:r>
              <a:rPr lang="en-US" dirty="0"/>
              <a:t>/wiki/</a:t>
            </a:r>
            <a:r>
              <a:rPr lang="en-US" dirty="0" err="1"/>
              <a:t>Maps_of_the_world</a:t>
            </a:r>
            <a:endParaRPr lang="en-US" dirty="0"/>
          </a:p>
        </p:txBody>
      </p:sp>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0" y="274638"/>
            <a:ext cx="7874000" cy="3937000"/>
          </a:xfrm>
          <a:prstGeom prst="rect">
            <a:avLst/>
          </a:prstGeom>
        </p:spPr>
      </p:pic>
    </p:spTree>
    <p:extLst>
      <p:ext uri="{BB962C8B-B14F-4D97-AF65-F5344CB8AC3E}">
        <p14:creationId xmlns:p14="http://schemas.microsoft.com/office/powerpoint/2010/main" val="35384623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3943" y="725715"/>
            <a:ext cx="7772400" cy="4298496"/>
          </a:xfrm>
        </p:spPr>
        <p:txBody>
          <a:bodyPr>
            <a:normAutofit/>
          </a:bodyPr>
          <a:lstStyle/>
          <a:p>
            <a:r>
              <a:rPr lang="en-US" sz="5400" dirty="0" smtClean="0">
                <a:solidFill>
                  <a:schemeClr val="accent4">
                    <a:lumMod val="75000"/>
                  </a:schemeClr>
                </a:solidFill>
              </a:rPr>
              <a:t>Questionable </a:t>
            </a:r>
            <a:r>
              <a:rPr lang="en-US" sz="5400" dirty="0" smtClean="0">
                <a:solidFill>
                  <a:schemeClr val="accent3">
                    <a:lumMod val="75000"/>
                  </a:schemeClr>
                </a:solidFill>
              </a:rPr>
              <a:t/>
            </a:r>
            <a:br>
              <a:rPr lang="en-US" sz="5400" dirty="0" smtClean="0">
                <a:solidFill>
                  <a:schemeClr val="accent3">
                    <a:lumMod val="75000"/>
                  </a:schemeClr>
                </a:solidFill>
              </a:rPr>
            </a:br>
            <a:r>
              <a:rPr lang="en-US" sz="5400" dirty="0" smtClean="0">
                <a:solidFill>
                  <a:schemeClr val="accent3">
                    <a:lumMod val="75000"/>
                  </a:schemeClr>
                </a:solidFill>
              </a:rPr>
              <a:t>Research Practices</a:t>
            </a:r>
            <a:endParaRPr lang="en-US" sz="5400" dirty="0">
              <a:solidFill>
                <a:schemeClr val="accent3">
                  <a:lumMod val="75000"/>
                </a:schemeClr>
              </a:solidFill>
            </a:endParaRPr>
          </a:p>
        </p:txBody>
      </p:sp>
    </p:spTree>
    <p:extLst>
      <p:ext uri="{BB962C8B-B14F-4D97-AF65-F5344CB8AC3E}">
        <p14:creationId xmlns:p14="http://schemas.microsoft.com/office/powerpoint/2010/main" val="29937299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2100"/>
            <a:ext cx="9144000" cy="6266688"/>
          </a:xfrm>
          <a:prstGeom prst="rect">
            <a:avLst/>
          </a:prstGeom>
        </p:spPr>
      </p:pic>
      <p:sp>
        <p:nvSpPr>
          <p:cNvPr id="7" name="Rectangle 6"/>
          <p:cNvSpPr/>
          <p:nvPr/>
        </p:nvSpPr>
        <p:spPr>
          <a:xfrm>
            <a:off x="0" y="6488668"/>
            <a:ext cx="2518638" cy="369332"/>
          </a:xfrm>
          <a:prstGeom prst="rect">
            <a:avLst/>
          </a:prstGeom>
        </p:spPr>
        <p:txBody>
          <a:bodyPr wrap="none">
            <a:spAutoFit/>
          </a:bodyPr>
          <a:lstStyle/>
          <a:p>
            <a:r>
              <a:rPr lang="en-US" dirty="0"/>
              <a:t>http://</a:t>
            </a:r>
            <a:r>
              <a:rPr lang="en-US" dirty="0" err="1"/>
              <a:t>www.hdrinc.com</a:t>
            </a:r>
            <a:r>
              <a:rPr lang="en-US" dirty="0"/>
              <a:t>/</a:t>
            </a:r>
          </a:p>
        </p:txBody>
      </p:sp>
    </p:spTree>
    <p:extLst>
      <p:ext uri="{BB962C8B-B14F-4D97-AF65-F5344CB8AC3E}">
        <p14:creationId xmlns:p14="http://schemas.microsoft.com/office/powerpoint/2010/main" val="162756738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3619"/>
          </a:xfrm>
          <a:prstGeom prst="rect">
            <a:avLst/>
          </a:prstGeom>
        </p:spPr>
      </p:pic>
      <p:sp>
        <p:nvSpPr>
          <p:cNvPr id="5" name="Rectangle 4"/>
          <p:cNvSpPr/>
          <p:nvPr/>
        </p:nvSpPr>
        <p:spPr>
          <a:xfrm>
            <a:off x="0" y="6474619"/>
            <a:ext cx="1972715" cy="369332"/>
          </a:xfrm>
          <a:prstGeom prst="rect">
            <a:avLst/>
          </a:prstGeom>
        </p:spPr>
        <p:txBody>
          <a:bodyPr wrap="none">
            <a:spAutoFit/>
          </a:bodyPr>
          <a:lstStyle/>
          <a:p>
            <a:r>
              <a:rPr lang="en-US" dirty="0"/>
              <a:t>spearfish.k12.sd.us</a:t>
            </a:r>
          </a:p>
        </p:txBody>
      </p:sp>
    </p:spTree>
    <p:extLst>
      <p:ext uri="{BB962C8B-B14F-4D97-AF65-F5344CB8AC3E}">
        <p14:creationId xmlns:p14="http://schemas.microsoft.com/office/powerpoint/2010/main" val="13878965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0286" y="1144180"/>
            <a:ext cx="5418235" cy="1026806"/>
          </a:xfrm>
          <a:prstGeom prst="rect">
            <a:avLst/>
          </a:prstGeom>
          <a:ln>
            <a:noFill/>
          </a:ln>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1852" y="2359143"/>
            <a:ext cx="5445738" cy="1081813"/>
          </a:xfrm>
          <a:prstGeom prst="rect">
            <a:avLst/>
          </a:prstGeom>
          <a:ln>
            <a:noFill/>
          </a:ln>
          <a:effectLst/>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2580" y="3512652"/>
            <a:ext cx="4404527" cy="1259488"/>
          </a:xfrm>
          <a:prstGeom prst="rect">
            <a:avLst/>
          </a:prstGeom>
          <a:ln>
            <a:noFill/>
          </a:ln>
          <a:effectLst/>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1852" y="4844159"/>
            <a:ext cx="5445738" cy="1265172"/>
          </a:xfrm>
          <a:prstGeom prst="rect">
            <a:avLst/>
          </a:prstGeom>
          <a:ln>
            <a:noFill/>
          </a:ln>
          <a:effectLst/>
        </p:spPr>
      </p:pic>
    </p:spTree>
    <p:extLst>
      <p:ext uri="{BB962C8B-B14F-4D97-AF65-F5344CB8AC3E}">
        <p14:creationId xmlns:p14="http://schemas.microsoft.com/office/powerpoint/2010/main" val="12531592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02140027"/>
              </p:ext>
            </p:extLst>
          </p:nvPr>
        </p:nvGraphicFramePr>
        <p:xfrm>
          <a:off x="457200" y="671970"/>
          <a:ext cx="8229600" cy="5487750"/>
        </p:xfrm>
        <a:graphic>
          <a:graphicData uri="http://schemas.openxmlformats.org/drawingml/2006/table">
            <a:tbl>
              <a:tblPr firstRow="1" bandRow="1">
                <a:tableStyleId>{8EC20E35-A176-4012-BC5E-935CFFF8708E}</a:tableStyleId>
              </a:tblPr>
              <a:tblGrid>
                <a:gridCol w="4114800"/>
                <a:gridCol w="4114800"/>
              </a:tblGrid>
              <a:tr h="530622">
                <a:tc>
                  <a:txBody>
                    <a:bodyPr/>
                    <a:lstStyle/>
                    <a:p>
                      <a:pPr algn="ctr"/>
                      <a:r>
                        <a:rPr lang="en-US" sz="2400" dirty="0" smtClean="0">
                          <a:solidFill>
                            <a:schemeClr val="bg1"/>
                          </a:solidFill>
                        </a:rPr>
                        <a:t>When Researchers</a:t>
                      </a:r>
                      <a:r>
                        <a:rPr lang="en-US" sz="2400" baseline="0" dirty="0" smtClean="0">
                          <a:solidFill>
                            <a:schemeClr val="bg1"/>
                          </a:solidFill>
                        </a:rPr>
                        <a:t> Say…</a:t>
                      </a:r>
                      <a:endParaRPr lang="en-US" sz="2400" dirty="0">
                        <a:solidFill>
                          <a:schemeClr val="bg1"/>
                        </a:solidFill>
                      </a:endParaRPr>
                    </a:p>
                  </a:txBody>
                  <a:tcPr/>
                </a:tc>
                <a:tc>
                  <a:txBody>
                    <a:bodyPr/>
                    <a:lstStyle/>
                    <a:p>
                      <a:pPr algn="ctr"/>
                      <a:r>
                        <a:rPr lang="en-US" sz="2400" dirty="0" smtClean="0"/>
                        <a:t>What It</a:t>
                      </a:r>
                      <a:r>
                        <a:rPr lang="en-US" sz="2400" baseline="0" dirty="0" smtClean="0"/>
                        <a:t> Means…</a:t>
                      </a:r>
                      <a:endParaRPr lang="en-US" sz="2400" dirty="0"/>
                    </a:p>
                  </a:txBody>
                  <a:tcPr/>
                </a:tc>
              </a:tr>
              <a:tr h="5306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“It has long been known”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I didn't look up the original reference. </a:t>
                      </a:r>
                    </a:p>
                  </a:txBody>
                  <a:tcPr/>
                </a:tc>
              </a:tr>
              <a:tr h="5306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“Typical results are shown”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This is the prettiest graph.</a:t>
                      </a:r>
                    </a:p>
                  </a:txBody>
                  <a:tcPr/>
                </a:tc>
              </a:tr>
              <a:tr h="5306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“In case after case”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Twice. </a:t>
                      </a:r>
                    </a:p>
                  </a:txBody>
                  <a:tcPr/>
                </a:tc>
              </a:tr>
              <a:tr h="530622">
                <a:tc>
                  <a:txBody>
                    <a:bodyPr/>
                    <a:lstStyle/>
                    <a:p>
                      <a:r>
                        <a:rPr lang="en-US" sz="2400" dirty="0" smtClean="0"/>
                        <a:t>“In a series</a:t>
                      </a:r>
                      <a:r>
                        <a:rPr lang="en-US" sz="2400" baseline="0" dirty="0" smtClean="0"/>
                        <a:t> of cases”</a:t>
                      </a:r>
                      <a:endParaRPr lang="en-US" sz="2400" dirty="0"/>
                    </a:p>
                  </a:txBody>
                  <a:tcPr/>
                </a:tc>
                <a:tc>
                  <a:txBody>
                    <a:bodyPr/>
                    <a:lstStyle/>
                    <a:p>
                      <a:r>
                        <a:rPr lang="en-US" sz="2400" dirty="0" smtClean="0"/>
                        <a:t>Thrice.</a:t>
                      </a:r>
                      <a:endParaRPr lang="en-US" sz="2400" dirty="0"/>
                    </a:p>
                  </a:txBody>
                  <a:tcPr/>
                </a:tc>
              </a:tr>
              <a:tr h="530622">
                <a:tc>
                  <a:txBody>
                    <a:bodyPr/>
                    <a:lstStyle/>
                    <a:p>
                      <a:r>
                        <a:rPr lang="en-US" sz="2400" dirty="0" smtClean="0"/>
                        <a:t>“It is believed that”</a:t>
                      </a:r>
                      <a:endParaRPr lang="en-US" sz="2400" dirty="0"/>
                    </a:p>
                  </a:txBody>
                  <a:tcPr/>
                </a:tc>
                <a:tc>
                  <a:txBody>
                    <a:bodyPr/>
                    <a:lstStyle/>
                    <a:p>
                      <a:r>
                        <a:rPr lang="en-US" sz="2400" dirty="0" smtClean="0"/>
                        <a:t>I think.</a:t>
                      </a:r>
                      <a:endParaRPr lang="en-US" sz="2400" dirty="0"/>
                    </a:p>
                  </a:txBody>
                  <a:tcPr/>
                </a:tc>
              </a:tr>
              <a:tr h="530622">
                <a:tc>
                  <a:txBody>
                    <a:bodyPr/>
                    <a:lstStyle/>
                    <a:p>
                      <a:r>
                        <a:rPr lang="en-US" sz="2400" dirty="0" smtClean="0"/>
                        <a:t>“It is generally believed</a:t>
                      </a:r>
                      <a:r>
                        <a:rPr lang="en-US" sz="2400" baseline="0" dirty="0" smtClean="0"/>
                        <a:t> that”</a:t>
                      </a:r>
                      <a:endParaRPr lang="en-US" sz="2400" dirty="0"/>
                    </a:p>
                  </a:txBody>
                  <a:tcPr/>
                </a:tc>
                <a:tc>
                  <a:txBody>
                    <a:bodyPr/>
                    <a:lstStyle/>
                    <a:p>
                      <a:r>
                        <a:rPr lang="en-US" sz="2400" dirty="0" smtClean="0"/>
                        <a:t>A couple of others think so, too.</a:t>
                      </a:r>
                      <a:endParaRPr lang="en-US" sz="2400" dirty="0"/>
                    </a:p>
                  </a:txBody>
                  <a:tcPr/>
                </a:tc>
              </a:tr>
              <a:tr h="530622">
                <a:tc>
                  <a:txBody>
                    <a:bodyPr/>
                    <a:lstStyle/>
                    <a:p>
                      <a:r>
                        <a:rPr lang="en-US" sz="2400" dirty="0" smtClean="0"/>
                        <a:t>“It might be argued that”</a:t>
                      </a:r>
                      <a:endParaRPr lang="en-US" sz="2400" dirty="0"/>
                    </a:p>
                  </a:txBody>
                  <a:tcPr/>
                </a:tc>
                <a:tc>
                  <a:txBody>
                    <a:bodyPr/>
                    <a:lstStyle/>
                    <a:p>
                      <a:r>
                        <a:rPr lang="en-US" sz="2400" dirty="0" smtClean="0"/>
                        <a:t>I have such a good answer for</a:t>
                      </a:r>
                      <a:r>
                        <a:rPr lang="en-US" sz="2400" baseline="0" dirty="0" smtClean="0"/>
                        <a:t> this objection that I want to be sure I get to use it.</a:t>
                      </a:r>
                      <a:endParaRPr lang="en-US" sz="2400" dirty="0"/>
                    </a:p>
                  </a:txBody>
                  <a:tcPr/>
                </a:tc>
              </a:tr>
            </a:tbl>
          </a:graphicData>
        </a:graphic>
      </p:graphicFrame>
      <p:sp>
        <p:nvSpPr>
          <p:cNvPr id="2" name="Rectangle 1"/>
          <p:cNvSpPr/>
          <p:nvPr/>
        </p:nvSpPr>
        <p:spPr>
          <a:xfrm>
            <a:off x="0" y="6488668"/>
            <a:ext cx="4572000" cy="369332"/>
          </a:xfrm>
          <a:prstGeom prst="rect">
            <a:avLst/>
          </a:prstGeom>
        </p:spPr>
        <p:txBody>
          <a:bodyPr>
            <a:spAutoFit/>
          </a:bodyPr>
          <a:lstStyle/>
          <a:p>
            <a:r>
              <a:rPr lang="en-US" dirty="0" smtClean="0"/>
              <a:t>Attribution: Various</a:t>
            </a:r>
            <a:endParaRPr lang="en-US" dirty="0"/>
          </a:p>
        </p:txBody>
      </p:sp>
    </p:spTree>
    <p:extLst>
      <p:ext uri="{BB962C8B-B14F-4D97-AF65-F5344CB8AC3E}">
        <p14:creationId xmlns:p14="http://schemas.microsoft.com/office/powerpoint/2010/main" val="7609015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488668"/>
            <a:ext cx="3493264" cy="369332"/>
          </a:xfrm>
          <a:prstGeom prst="rect">
            <a:avLst/>
          </a:prstGeom>
        </p:spPr>
        <p:txBody>
          <a:bodyPr wrap="none">
            <a:spAutoFit/>
          </a:bodyPr>
          <a:lstStyle/>
          <a:p>
            <a:r>
              <a:rPr lang="en-US" dirty="0"/>
              <a:t>https://</a:t>
            </a:r>
            <a:r>
              <a:rPr lang="en-US" dirty="0" err="1"/>
              <a:t>en.wikipedia.org</a:t>
            </a:r>
            <a:r>
              <a:rPr lang="en-US" dirty="0"/>
              <a:t>/wiki/Book</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086475"/>
          </a:xfrm>
          <a:prstGeom prst="rect">
            <a:avLst/>
          </a:prstGeom>
        </p:spPr>
      </p:pic>
    </p:spTree>
    <p:extLst>
      <p:ext uri="{BB962C8B-B14F-4D97-AF65-F5344CB8AC3E}">
        <p14:creationId xmlns:p14="http://schemas.microsoft.com/office/powerpoint/2010/main" val="39088885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Talk’s Goals</a:t>
            </a:r>
            <a:endParaRPr lang="en-US" dirty="0"/>
          </a:p>
        </p:txBody>
      </p:sp>
      <p:sp>
        <p:nvSpPr>
          <p:cNvPr id="3" name="Content Placeholder 2"/>
          <p:cNvSpPr>
            <a:spLocks noGrp="1"/>
          </p:cNvSpPr>
          <p:nvPr>
            <p:ph idx="1"/>
          </p:nvPr>
        </p:nvSpPr>
        <p:spPr>
          <a:xfrm>
            <a:off x="457200" y="1773237"/>
            <a:ext cx="8229600" cy="4525963"/>
          </a:xfrm>
        </p:spPr>
        <p:txBody>
          <a:bodyPr>
            <a:normAutofit/>
          </a:bodyPr>
          <a:lstStyle/>
          <a:p>
            <a:pPr marL="0" indent="0" algn="ctr">
              <a:spcBef>
                <a:spcPts val="960"/>
              </a:spcBef>
              <a:buNone/>
            </a:pPr>
            <a:r>
              <a:rPr lang="en-US" sz="4000" dirty="0" smtClean="0"/>
              <a:t>Cover the Basics</a:t>
            </a:r>
          </a:p>
          <a:p>
            <a:pPr marL="0" indent="0" algn="ctr">
              <a:spcBef>
                <a:spcPts val="6960"/>
              </a:spcBef>
              <a:buNone/>
            </a:pPr>
            <a:r>
              <a:rPr lang="en-US" sz="4000" dirty="0" smtClean="0"/>
              <a:t>Cover More Interesting Cases</a:t>
            </a:r>
          </a:p>
        </p:txBody>
      </p:sp>
    </p:spTree>
    <p:extLst>
      <p:ext uri="{BB962C8B-B14F-4D97-AF65-F5344CB8AC3E}">
        <p14:creationId xmlns:p14="http://schemas.microsoft.com/office/powerpoint/2010/main" val="40403681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Authorship: Privilege and Responsibility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sz="3600" dirty="0" smtClean="0"/>
              <a:t>“significant </a:t>
            </a:r>
            <a:r>
              <a:rPr lang="en-US" sz="3600" dirty="0"/>
              <a:t>intellectual </a:t>
            </a:r>
            <a:r>
              <a:rPr lang="en-US" sz="3600" dirty="0" smtClean="0"/>
              <a:t>contribution”</a:t>
            </a:r>
          </a:p>
          <a:p>
            <a:pPr marL="0" indent="0" algn="ctr">
              <a:buNone/>
            </a:pPr>
            <a:endParaRPr lang="en-US" sz="3600" dirty="0"/>
          </a:p>
          <a:p>
            <a:pPr marL="0" indent="0" algn="ctr">
              <a:buNone/>
            </a:pPr>
            <a:r>
              <a:rPr lang="en-US" sz="11500" dirty="0" err="1" smtClean="0">
                <a:solidFill>
                  <a:schemeClr val="accent4">
                    <a:lumMod val="75000"/>
                  </a:schemeClr>
                </a:solidFill>
                <a:latin typeface="Gill Sans"/>
                <a:cs typeface="Gill Sans"/>
              </a:rPr>
              <a:t>iff</a:t>
            </a:r>
            <a:endParaRPr lang="en-US" sz="11500" dirty="0">
              <a:solidFill>
                <a:schemeClr val="accent4">
                  <a:lumMod val="75000"/>
                </a:schemeClr>
              </a:solidFill>
              <a:latin typeface="Gill Sans"/>
              <a:cs typeface="Gill Sans"/>
            </a:endParaRPr>
          </a:p>
        </p:txBody>
      </p:sp>
      <p:sp>
        <p:nvSpPr>
          <p:cNvPr id="6" name="Rectangle 5"/>
          <p:cNvSpPr/>
          <p:nvPr/>
        </p:nvSpPr>
        <p:spPr>
          <a:xfrm>
            <a:off x="0" y="6462432"/>
            <a:ext cx="9144000" cy="369332"/>
          </a:xfrm>
          <a:prstGeom prst="rect">
            <a:avLst/>
          </a:prstGeom>
        </p:spPr>
        <p:txBody>
          <a:bodyPr wrap="square">
            <a:spAutoFit/>
          </a:bodyPr>
          <a:lstStyle/>
          <a:p>
            <a:r>
              <a:rPr lang="en-US" dirty="0"/>
              <a:t>http://</a:t>
            </a:r>
            <a:r>
              <a:rPr lang="en-US" dirty="0" err="1"/>
              <a:t>academia.stackexchange.com</a:t>
            </a:r>
            <a:r>
              <a:rPr lang="en-US" dirty="0"/>
              <a:t>/questions/2467/what-does-first-authorship-really-mean</a:t>
            </a:r>
          </a:p>
        </p:txBody>
      </p:sp>
    </p:spTree>
    <p:extLst>
      <p:ext uri="{BB962C8B-B14F-4D97-AF65-F5344CB8AC3E}">
        <p14:creationId xmlns:p14="http://schemas.microsoft.com/office/powerpoint/2010/main" val="24839951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sz="3600" strike="sngStrike" dirty="0" smtClean="0"/>
              <a:t>“significant </a:t>
            </a:r>
            <a:r>
              <a:rPr lang="en-US" sz="3600" strike="sngStrike" dirty="0"/>
              <a:t>intellectual </a:t>
            </a:r>
            <a:r>
              <a:rPr lang="en-US" sz="3600" strike="sngStrike" dirty="0" smtClean="0"/>
              <a:t>contribution”</a:t>
            </a:r>
            <a:endParaRPr lang="en-US" sz="3600" strike="sngStrike" dirty="0"/>
          </a:p>
        </p:txBody>
      </p:sp>
      <p:pic>
        <p:nvPicPr>
          <p:cNvPr id="4" name="Picture 3"/>
          <p:cNvPicPr>
            <a:picLocks noChangeAspect="1"/>
          </p:cNvPicPr>
          <p:nvPr/>
        </p:nvPicPr>
        <p:blipFill>
          <a:blip r:embed="rId3"/>
          <a:stretch>
            <a:fillRect/>
          </a:stretch>
        </p:blipFill>
        <p:spPr>
          <a:xfrm>
            <a:off x="2362200" y="3434443"/>
            <a:ext cx="4419600" cy="20447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6462432"/>
            <a:ext cx="9144000" cy="369332"/>
          </a:xfrm>
          <a:prstGeom prst="rect">
            <a:avLst/>
          </a:prstGeom>
        </p:spPr>
        <p:txBody>
          <a:bodyPr wrap="square">
            <a:spAutoFit/>
          </a:bodyPr>
          <a:lstStyle/>
          <a:p>
            <a:r>
              <a:rPr lang="en-US" dirty="0"/>
              <a:t>http://</a:t>
            </a:r>
            <a:r>
              <a:rPr lang="en-US" dirty="0" err="1"/>
              <a:t>academia.stackexchange.com</a:t>
            </a:r>
            <a:r>
              <a:rPr lang="en-US" dirty="0"/>
              <a:t>/questions/2467/what-does-first-authorship-really-mean</a:t>
            </a:r>
          </a:p>
        </p:txBody>
      </p:sp>
      <p:sp>
        <p:nvSpPr>
          <p:cNvPr id="8"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Authorship: Privilege and Responsibility</a:t>
            </a:r>
            <a:endParaRPr lang="en-US" dirty="0"/>
          </a:p>
        </p:txBody>
      </p:sp>
    </p:spTree>
    <p:extLst>
      <p:ext uri="{BB962C8B-B14F-4D97-AF65-F5344CB8AC3E}">
        <p14:creationId xmlns:p14="http://schemas.microsoft.com/office/powerpoint/2010/main" val="42856195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Authorship</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sz="3600" dirty="0" smtClean="0"/>
              <a:t>Honorary or gift authorship</a:t>
            </a:r>
            <a:endParaRPr lang="en-US" sz="3600" dirty="0"/>
          </a:p>
        </p:txBody>
      </p:sp>
      <p:sp>
        <p:nvSpPr>
          <p:cNvPr id="5" name="Rectangle 4"/>
          <p:cNvSpPr/>
          <p:nvPr/>
        </p:nvSpPr>
        <p:spPr>
          <a:xfrm>
            <a:off x="0" y="6462432"/>
            <a:ext cx="9144000" cy="369332"/>
          </a:xfrm>
          <a:prstGeom prst="rect">
            <a:avLst/>
          </a:prstGeom>
        </p:spPr>
        <p:txBody>
          <a:bodyPr wrap="square">
            <a:spAutoFit/>
          </a:bodyPr>
          <a:lstStyle/>
          <a:p>
            <a:r>
              <a:rPr lang="en-US" dirty="0"/>
              <a:t>http://</a:t>
            </a:r>
            <a:r>
              <a:rPr lang="en-US" dirty="0" err="1"/>
              <a:t>academia.stackexchange.com</a:t>
            </a:r>
            <a:r>
              <a:rPr lang="en-US" dirty="0"/>
              <a:t>/questions/2467/what-does-first-authorship-really-mean</a:t>
            </a:r>
          </a:p>
        </p:txBody>
      </p:sp>
    </p:spTree>
    <p:extLst>
      <p:ext uri="{BB962C8B-B14F-4D97-AF65-F5344CB8AC3E}">
        <p14:creationId xmlns:p14="http://schemas.microsoft.com/office/powerpoint/2010/main" val="18818045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Authorship</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sz="3600" dirty="0" smtClean="0">
                <a:solidFill>
                  <a:schemeClr val="bg1">
                    <a:lumMod val="75000"/>
                  </a:schemeClr>
                </a:solidFill>
              </a:rPr>
              <a:t>Honorary or gift authorship</a:t>
            </a:r>
          </a:p>
          <a:p>
            <a:pPr marL="0" indent="0" algn="ctr">
              <a:spcBef>
                <a:spcPts val="2064"/>
              </a:spcBef>
              <a:buNone/>
            </a:pPr>
            <a:r>
              <a:rPr lang="en-US" sz="3600" dirty="0" smtClean="0"/>
              <a:t>Least Publishable Units</a:t>
            </a:r>
            <a:endParaRPr lang="en-US" sz="3600" dirty="0"/>
          </a:p>
        </p:txBody>
      </p:sp>
      <p:sp>
        <p:nvSpPr>
          <p:cNvPr id="5" name="Rectangle 4"/>
          <p:cNvSpPr/>
          <p:nvPr/>
        </p:nvSpPr>
        <p:spPr>
          <a:xfrm>
            <a:off x="0" y="6462432"/>
            <a:ext cx="9144000" cy="369332"/>
          </a:xfrm>
          <a:prstGeom prst="rect">
            <a:avLst/>
          </a:prstGeom>
        </p:spPr>
        <p:txBody>
          <a:bodyPr wrap="square">
            <a:spAutoFit/>
          </a:bodyPr>
          <a:lstStyle/>
          <a:p>
            <a:r>
              <a:rPr lang="en-US" dirty="0"/>
              <a:t>http://</a:t>
            </a:r>
            <a:r>
              <a:rPr lang="en-US" dirty="0" err="1"/>
              <a:t>academia.stackexchange.com</a:t>
            </a:r>
            <a:r>
              <a:rPr lang="en-US" dirty="0"/>
              <a:t>/questions/2467/what-does-first-authorship-really-mean</a:t>
            </a:r>
          </a:p>
        </p:txBody>
      </p:sp>
    </p:spTree>
    <p:extLst>
      <p:ext uri="{BB962C8B-B14F-4D97-AF65-F5344CB8AC3E}">
        <p14:creationId xmlns:p14="http://schemas.microsoft.com/office/powerpoint/2010/main" val="5796215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Authorship</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sz="3600" dirty="0" smtClean="0">
                <a:solidFill>
                  <a:schemeClr val="bg1">
                    <a:lumMod val="75000"/>
                  </a:schemeClr>
                </a:solidFill>
              </a:rPr>
              <a:t>Honorary or gift authorship</a:t>
            </a:r>
          </a:p>
          <a:p>
            <a:pPr marL="0" indent="0" algn="ctr">
              <a:spcBef>
                <a:spcPts val="2064"/>
              </a:spcBef>
              <a:buNone/>
            </a:pPr>
            <a:r>
              <a:rPr lang="en-US" sz="3600" dirty="0" smtClean="0">
                <a:solidFill>
                  <a:srgbClr val="BFBFBF"/>
                </a:solidFill>
              </a:rPr>
              <a:t>Least Publishable Units</a:t>
            </a:r>
          </a:p>
          <a:p>
            <a:pPr marL="0" indent="0" algn="ctr">
              <a:spcBef>
                <a:spcPts val="2064"/>
              </a:spcBef>
              <a:buNone/>
            </a:pPr>
            <a:r>
              <a:rPr lang="en-US" sz="3600" dirty="0" smtClean="0"/>
              <a:t>Duplicate publications</a:t>
            </a:r>
            <a:endParaRPr lang="en-US" sz="3600" dirty="0"/>
          </a:p>
        </p:txBody>
      </p:sp>
      <p:sp>
        <p:nvSpPr>
          <p:cNvPr id="5" name="Rectangle 4"/>
          <p:cNvSpPr/>
          <p:nvPr/>
        </p:nvSpPr>
        <p:spPr>
          <a:xfrm>
            <a:off x="0" y="6462432"/>
            <a:ext cx="9144000" cy="369332"/>
          </a:xfrm>
          <a:prstGeom prst="rect">
            <a:avLst/>
          </a:prstGeom>
        </p:spPr>
        <p:txBody>
          <a:bodyPr wrap="square">
            <a:spAutoFit/>
          </a:bodyPr>
          <a:lstStyle/>
          <a:p>
            <a:r>
              <a:rPr lang="en-US" dirty="0"/>
              <a:t>http://</a:t>
            </a:r>
            <a:r>
              <a:rPr lang="en-US" dirty="0" err="1"/>
              <a:t>academia.stackexchange.com</a:t>
            </a:r>
            <a:r>
              <a:rPr lang="en-US" dirty="0"/>
              <a:t>/questions/2467/what-does-first-authorship-really-mean</a:t>
            </a:r>
          </a:p>
        </p:txBody>
      </p:sp>
    </p:spTree>
    <p:extLst>
      <p:ext uri="{BB962C8B-B14F-4D97-AF65-F5344CB8AC3E}">
        <p14:creationId xmlns:p14="http://schemas.microsoft.com/office/powerpoint/2010/main" val="5131242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Authorship</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sz="3600" dirty="0" smtClean="0">
                <a:solidFill>
                  <a:schemeClr val="bg1">
                    <a:lumMod val="75000"/>
                  </a:schemeClr>
                </a:solidFill>
              </a:rPr>
              <a:t>Honorary or gift authorship</a:t>
            </a:r>
          </a:p>
          <a:p>
            <a:pPr marL="0" indent="0" algn="ctr">
              <a:spcBef>
                <a:spcPts val="2064"/>
              </a:spcBef>
              <a:buNone/>
            </a:pPr>
            <a:r>
              <a:rPr lang="en-US" sz="3600" dirty="0" smtClean="0">
                <a:solidFill>
                  <a:srgbClr val="BFBFBF"/>
                </a:solidFill>
              </a:rPr>
              <a:t>Least Publishable Units</a:t>
            </a:r>
          </a:p>
          <a:p>
            <a:pPr marL="0" indent="0" algn="ctr">
              <a:spcBef>
                <a:spcPts val="2064"/>
              </a:spcBef>
              <a:buNone/>
            </a:pPr>
            <a:r>
              <a:rPr lang="en-US" sz="3600" dirty="0" smtClean="0">
                <a:solidFill>
                  <a:srgbClr val="BFBFBF"/>
                </a:solidFill>
              </a:rPr>
              <a:t>Duplicate publications</a:t>
            </a:r>
          </a:p>
          <a:p>
            <a:pPr marL="0" indent="0" algn="ctr">
              <a:spcBef>
                <a:spcPts val="2064"/>
              </a:spcBef>
              <a:buNone/>
            </a:pPr>
            <a:r>
              <a:rPr lang="en-US" sz="3600" dirty="0" smtClean="0"/>
              <a:t>Joke or N/A authors</a:t>
            </a:r>
            <a:endParaRPr lang="en-US" sz="3600" dirty="0"/>
          </a:p>
        </p:txBody>
      </p:sp>
      <p:sp>
        <p:nvSpPr>
          <p:cNvPr id="5" name="Rectangle 4"/>
          <p:cNvSpPr/>
          <p:nvPr/>
        </p:nvSpPr>
        <p:spPr>
          <a:xfrm>
            <a:off x="0" y="6462432"/>
            <a:ext cx="9144000" cy="369332"/>
          </a:xfrm>
          <a:prstGeom prst="rect">
            <a:avLst/>
          </a:prstGeom>
        </p:spPr>
        <p:txBody>
          <a:bodyPr wrap="square">
            <a:spAutoFit/>
          </a:bodyPr>
          <a:lstStyle/>
          <a:p>
            <a:r>
              <a:rPr lang="en-US" dirty="0"/>
              <a:t>http://</a:t>
            </a:r>
            <a:r>
              <a:rPr lang="en-US" dirty="0" err="1"/>
              <a:t>academia.stackexchange.com</a:t>
            </a:r>
            <a:r>
              <a:rPr lang="en-US" dirty="0"/>
              <a:t>/questions/2467/what-does-first-authorship-really-mean</a:t>
            </a:r>
          </a:p>
        </p:txBody>
      </p:sp>
    </p:spTree>
    <p:extLst>
      <p:ext uri="{BB962C8B-B14F-4D97-AF65-F5344CB8AC3E}">
        <p14:creationId xmlns:p14="http://schemas.microsoft.com/office/powerpoint/2010/main" val="27936571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7" name="Picture 6"/>
          <p:cNvPicPr>
            <a:picLocks noChangeAspect="1"/>
          </p:cNvPicPr>
          <p:nvPr/>
        </p:nvPicPr>
        <p:blipFill>
          <a:blip r:embed="rId3"/>
          <a:stretch>
            <a:fillRect/>
          </a:stretch>
        </p:blipFill>
        <p:spPr>
          <a:xfrm>
            <a:off x="901700" y="0"/>
            <a:ext cx="7336465" cy="6858000"/>
          </a:xfrm>
          <a:prstGeom prst="rect">
            <a:avLst/>
          </a:prstGeom>
        </p:spPr>
      </p:pic>
      <p:pic>
        <p:nvPicPr>
          <p:cNvPr id="8" name="Picture 7"/>
          <p:cNvPicPr>
            <a:picLocks noChangeAspect="1"/>
          </p:cNvPicPr>
          <p:nvPr/>
        </p:nvPicPr>
        <p:blipFill>
          <a:blip r:embed="rId4"/>
          <a:stretch>
            <a:fillRect/>
          </a:stretch>
        </p:blipFill>
        <p:spPr>
          <a:xfrm>
            <a:off x="2311400" y="3943350"/>
            <a:ext cx="6375400" cy="1206500"/>
          </a:xfrm>
          <a:prstGeom prst="rect">
            <a:avLst/>
          </a:prstGeom>
          <a:ln w="57150" cmpd="sng">
            <a:solidFill>
              <a:schemeClr val="tx1"/>
            </a:solidFill>
          </a:ln>
        </p:spPr>
      </p:pic>
      <p:cxnSp>
        <p:nvCxnSpPr>
          <p:cNvPr id="10" name="Straight Arrow Connector 9"/>
          <p:cNvCxnSpPr>
            <a:stCxn id="8" idx="0"/>
          </p:cNvCxnSpPr>
          <p:nvPr/>
        </p:nvCxnSpPr>
        <p:spPr>
          <a:xfrm flipH="1" flipV="1">
            <a:off x="3029857" y="1288143"/>
            <a:ext cx="2469243" cy="265520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1223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Order</a:t>
            </a:r>
            <a:endParaRPr lang="en-US" dirty="0"/>
          </a:p>
        </p:txBody>
      </p:sp>
      <p:sp>
        <p:nvSpPr>
          <p:cNvPr id="4" name="Rectangle 3"/>
          <p:cNvSpPr/>
          <p:nvPr/>
        </p:nvSpPr>
        <p:spPr>
          <a:xfrm>
            <a:off x="0" y="6488668"/>
            <a:ext cx="8055429" cy="369332"/>
          </a:xfrm>
          <a:prstGeom prst="rect">
            <a:avLst/>
          </a:prstGeom>
        </p:spPr>
        <p:txBody>
          <a:bodyPr wrap="square">
            <a:spAutoFit/>
          </a:bodyPr>
          <a:lstStyle/>
          <a:p>
            <a:r>
              <a:rPr lang="en-US" dirty="0"/>
              <a:t>http://</a:t>
            </a:r>
            <a:r>
              <a:rPr lang="en-US" dirty="0" err="1"/>
              <a:t>www.phdcomics.com</a:t>
            </a:r>
            <a:r>
              <a:rPr lang="en-US" dirty="0"/>
              <a:t>/comics/</a:t>
            </a:r>
            <a:r>
              <a:rPr lang="en-US" dirty="0" err="1"/>
              <a:t>archive.php?comicid</a:t>
            </a:r>
            <a:r>
              <a:rPr lang="en-US" dirty="0"/>
              <a:t>=562</a:t>
            </a:r>
          </a:p>
        </p:txBody>
      </p:sp>
      <p:pic>
        <p:nvPicPr>
          <p:cNvPr id="5" name="Picture 4"/>
          <p:cNvPicPr>
            <a:picLocks noChangeAspect="1"/>
          </p:cNvPicPr>
          <p:nvPr/>
        </p:nvPicPr>
        <p:blipFill>
          <a:blip r:embed="rId3"/>
          <a:stretch>
            <a:fillRect/>
          </a:stretch>
        </p:blipFill>
        <p:spPr>
          <a:xfrm>
            <a:off x="762000" y="1778000"/>
            <a:ext cx="7620000" cy="3302000"/>
          </a:xfrm>
          <a:prstGeom prst="rect">
            <a:avLst/>
          </a:prstGeom>
        </p:spPr>
      </p:pic>
    </p:spTree>
    <p:extLst>
      <p:ext uri="{BB962C8B-B14F-4D97-AF65-F5344CB8AC3E}">
        <p14:creationId xmlns:p14="http://schemas.microsoft.com/office/powerpoint/2010/main" val="179957303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488668"/>
            <a:ext cx="8218714" cy="369332"/>
          </a:xfrm>
          <a:prstGeom prst="rect">
            <a:avLst/>
          </a:prstGeom>
        </p:spPr>
        <p:txBody>
          <a:bodyPr wrap="square">
            <a:spAutoFit/>
          </a:bodyPr>
          <a:lstStyle/>
          <a:p>
            <a:r>
              <a:rPr lang="en-US" dirty="0"/>
              <a:t>https://</a:t>
            </a:r>
            <a:r>
              <a:rPr lang="en-US" dirty="0" err="1"/>
              <a:t>www.flickr.com</a:t>
            </a:r>
            <a:r>
              <a:rPr lang="en-US" dirty="0"/>
              <a:t>/photos/</a:t>
            </a:r>
            <a:r>
              <a:rPr lang="en-US" dirty="0" err="1"/>
              <a:t>edwarddalmulder</a:t>
            </a:r>
            <a:r>
              <a:rPr lang="en-US" dirty="0"/>
              <a:t>/4411147689</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8300"/>
            <a:ext cx="9144000" cy="6098977"/>
          </a:xfrm>
          <a:prstGeom prst="rect">
            <a:avLst/>
          </a:prstGeom>
        </p:spPr>
      </p:pic>
    </p:spTree>
    <p:extLst>
      <p:ext uri="{BB962C8B-B14F-4D97-AF65-F5344CB8AC3E}">
        <p14:creationId xmlns:p14="http://schemas.microsoft.com/office/powerpoint/2010/main" val="25070353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Acquisition, Analysis, </a:t>
            </a:r>
            <a:br>
              <a:rPr lang="en-US" dirty="0" smtClean="0"/>
            </a:br>
            <a:r>
              <a:rPr lang="en-US" dirty="0" smtClean="0"/>
              <a:t>and Reporting</a:t>
            </a:r>
            <a:endParaRPr lang="en-US" dirty="0"/>
          </a:p>
        </p:txBody>
      </p:sp>
      <p:grpSp>
        <p:nvGrpSpPr>
          <p:cNvPr id="4" name="Group 3"/>
          <p:cNvGrpSpPr/>
          <p:nvPr/>
        </p:nvGrpSpPr>
        <p:grpSpPr>
          <a:xfrm>
            <a:off x="511629" y="2286000"/>
            <a:ext cx="836386" cy="703944"/>
            <a:chOff x="351971" y="2815770"/>
            <a:chExt cx="836386" cy="703944"/>
          </a:xfrm>
        </p:grpSpPr>
        <p:sp>
          <p:nvSpPr>
            <p:cNvPr id="6" name="Rectangle 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75343" y="2815770"/>
              <a:ext cx="713014" cy="605971"/>
              <a:chOff x="460828" y="2774042"/>
              <a:chExt cx="713014" cy="605971"/>
            </a:xfrm>
          </p:grpSpPr>
          <p:cxnSp>
            <p:nvCxnSpPr>
              <p:cNvPr id="8" name="Straight Connector 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 name="Group 9"/>
          <p:cNvGrpSpPr/>
          <p:nvPr/>
        </p:nvGrpSpPr>
        <p:grpSpPr>
          <a:xfrm>
            <a:off x="511629" y="3418115"/>
            <a:ext cx="836386" cy="703944"/>
            <a:chOff x="351971" y="2815770"/>
            <a:chExt cx="836386" cy="703944"/>
          </a:xfrm>
        </p:grpSpPr>
        <p:sp>
          <p:nvSpPr>
            <p:cNvPr id="11" name="Rectangle 10"/>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75343" y="2815770"/>
              <a:ext cx="713014" cy="605971"/>
              <a:chOff x="460828" y="2774042"/>
              <a:chExt cx="713014" cy="605971"/>
            </a:xfrm>
          </p:grpSpPr>
          <p:cxnSp>
            <p:nvCxnSpPr>
              <p:cNvPr id="13" name="Straight Connector 12"/>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5" name="Group 14"/>
          <p:cNvGrpSpPr/>
          <p:nvPr/>
        </p:nvGrpSpPr>
        <p:grpSpPr>
          <a:xfrm>
            <a:off x="511629" y="4579257"/>
            <a:ext cx="836386" cy="703944"/>
            <a:chOff x="351971" y="2815770"/>
            <a:chExt cx="836386" cy="703944"/>
          </a:xfrm>
        </p:grpSpPr>
        <p:sp>
          <p:nvSpPr>
            <p:cNvPr id="16" name="Rectangle 1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475343" y="2815770"/>
              <a:ext cx="713014" cy="605971"/>
              <a:chOff x="460828" y="2774042"/>
              <a:chExt cx="713014" cy="605971"/>
            </a:xfrm>
          </p:grpSpPr>
          <p:cxnSp>
            <p:nvCxnSpPr>
              <p:cNvPr id="18" name="Straight Connector 1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20" name="Group 19"/>
          <p:cNvGrpSpPr/>
          <p:nvPr/>
        </p:nvGrpSpPr>
        <p:grpSpPr>
          <a:xfrm>
            <a:off x="511629" y="5685971"/>
            <a:ext cx="836386" cy="703944"/>
            <a:chOff x="351971" y="2815770"/>
            <a:chExt cx="836386" cy="703944"/>
          </a:xfrm>
        </p:grpSpPr>
        <p:sp>
          <p:nvSpPr>
            <p:cNvPr id="21" name="Rectangle 20"/>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475343" y="2815770"/>
              <a:ext cx="713014" cy="605971"/>
              <a:chOff x="460828" y="2774042"/>
              <a:chExt cx="713014" cy="605971"/>
            </a:xfrm>
          </p:grpSpPr>
          <p:cxnSp>
            <p:nvCxnSpPr>
              <p:cNvPr id="23" name="Straight Connector 22"/>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25" name="Straight Connector 24"/>
          <p:cNvCxnSpPr/>
          <p:nvPr/>
        </p:nvCxnSpPr>
        <p:spPr>
          <a:xfrm flipH="1">
            <a:off x="1395187" y="2910112"/>
            <a:ext cx="7291613"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1395187" y="4005943"/>
            <a:ext cx="7291613"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395187" y="5185228"/>
            <a:ext cx="7291613"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395187" y="6389915"/>
            <a:ext cx="7291613"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00807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Talk’s Goals</a:t>
            </a:r>
            <a:endParaRPr lang="en-US" dirty="0"/>
          </a:p>
        </p:txBody>
      </p:sp>
      <p:sp>
        <p:nvSpPr>
          <p:cNvPr id="3" name="Content Placeholder 2"/>
          <p:cNvSpPr>
            <a:spLocks noGrp="1"/>
          </p:cNvSpPr>
          <p:nvPr>
            <p:ph idx="1"/>
          </p:nvPr>
        </p:nvSpPr>
        <p:spPr>
          <a:xfrm>
            <a:off x="457200" y="1773237"/>
            <a:ext cx="8229600" cy="4525963"/>
          </a:xfrm>
        </p:spPr>
        <p:txBody>
          <a:bodyPr>
            <a:normAutofit/>
          </a:bodyPr>
          <a:lstStyle/>
          <a:p>
            <a:pPr marL="0" indent="0" algn="ctr">
              <a:spcBef>
                <a:spcPts val="960"/>
              </a:spcBef>
              <a:buNone/>
            </a:pPr>
            <a:r>
              <a:rPr lang="en-US" sz="4000" dirty="0" smtClean="0"/>
              <a:t>Cover the Basics</a:t>
            </a:r>
          </a:p>
          <a:p>
            <a:pPr marL="0" indent="0" algn="ctr">
              <a:spcBef>
                <a:spcPts val="6960"/>
              </a:spcBef>
              <a:buNone/>
            </a:pPr>
            <a:r>
              <a:rPr lang="en-US" sz="4000" dirty="0" smtClean="0"/>
              <a:t>Cover More Interesting Cases</a:t>
            </a:r>
          </a:p>
          <a:p>
            <a:pPr marL="0" indent="0" algn="ctr">
              <a:spcBef>
                <a:spcPts val="6960"/>
              </a:spcBef>
              <a:buNone/>
            </a:pPr>
            <a:r>
              <a:rPr lang="en-US" sz="4000" dirty="0" smtClean="0"/>
              <a:t>Not Be Completely Boring</a:t>
            </a:r>
            <a:endParaRPr lang="en-US" sz="4000" dirty="0"/>
          </a:p>
        </p:txBody>
      </p:sp>
    </p:spTree>
    <p:extLst>
      <p:ext uri="{BB962C8B-B14F-4D97-AF65-F5344CB8AC3E}">
        <p14:creationId xmlns:p14="http://schemas.microsoft.com/office/powerpoint/2010/main" val="283439755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2286000"/>
            <a:ext cx="7162799" cy="3840163"/>
          </a:xfrm>
        </p:spPr>
        <p:txBody>
          <a:bodyPr>
            <a:normAutofit/>
          </a:bodyPr>
          <a:lstStyle/>
          <a:p>
            <a:pPr marL="0" indent="0">
              <a:spcBef>
                <a:spcPts val="4872"/>
              </a:spcBef>
              <a:buNone/>
            </a:pPr>
            <a:r>
              <a:rPr lang="en-US" sz="4000" dirty="0" smtClean="0">
                <a:solidFill>
                  <a:schemeClr val="accent1"/>
                </a:solidFill>
              </a:rPr>
              <a:t>Which </a:t>
            </a:r>
            <a:r>
              <a:rPr lang="en-US" sz="4000" dirty="0">
                <a:solidFill>
                  <a:schemeClr val="accent1"/>
                </a:solidFill>
              </a:rPr>
              <a:t>data should be collected?</a:t>
            </a:r>
          </a:p>
          <a:p>
            <a:endParaRPr lang="en-US" dirty="0"/>
          </a:p>
        </p:txBody>
      </p:sp>
      <p:grpSp>
        <p:nvGrpSpPr>
          <p:cNvPr id="12" name="Group 11"/>
          <p:cNvGrpSpPr/>
          <p:nvPr/>
        </p:nvGrpSpPr>
        <p:grpSpPr>
          <a:xfrm>
            <a:off x="511629" y="2286000"/>
            <a:ext cx="836386" cy="703944"/>
            <a:chOff x="351971" y="2815770"/>
            <a:chExt cx="836386" cy="703944"/>
          </a:xfrm>
        </p:grpSpPr>
        <p:sp>
          <p:nvSpPr>
            <p:cNvPr id="6" name="Rectangle 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75343" y="2815770"/>
              <a:ext cx="713014" cy="605971"/>
              <a:chOff x="460828" y="2774042"/>
              <a:chExt cx="713014" cy="605971"/>
            </a:xfrm>
          </p:grpSpPr>
          <p:cxnSp>
            <p:nvCxnSpPr>
              <p:cNvPr id="8" name="Straight Connector 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75569669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2286000"/>
            <a:ext cx="7162799" cy="3840163"/>
          </a:xfrm>
        </p:spPr>
        <p:txBody>
          <a:bodyPr>
            <a:normAutofit/>
          </a:bodyPr>
          <a:lstStyle/>
          <a:p>
            <a:pPr marL="0" indent="0">
              <a:buNone/>
            </a:pPr>
            <a:r>
              <a:rPr lang="en-US" sz="4000" dirty="0" smtClean="0">
                <a:solidFill>
                  <a:srgbClr val="4F81BD"/>
                </a:solidFill>
              </a:rPr>
              <a:t>By </a:t>
            </a:r>
            <a:r>
              <a:rPr lang="en-US" sz="4000" dirty="0">
                <a:solidFill>
                  <a:srgbClr val="4F81BD"/>
                </a:solidFill>
              </a:rPr>
              <a:t>what means should data be collected in order to ensure </a:t>
            </a:r>
          </a:p>
          <a:p>
            <a:pPr marL="0" indent="0">
              <a:spcBef>
                <a:spcPts val="0"/>
              </a:spcBef>
              <a:buNone/>
            </a:pPr>
            <a:r>
              <a:rPr lang="en-US" sz="4000" dirty="0">
                <a:solidFill>
                  <a:schemeClr val="accent3">
                    <a:lumMod val="75000"/>
                  </a:schemeClr>
                </a:solidFill>
              </a:rPr>
              <a:t>reliability</a:t>
            </a:r>
            <a:r>
              <a:rPr lang="en-US" sz="4000" dirty="0">
                <a:solidFill>
                  <a:srgbClr val="4F81BD"/>
                </a:solidFill>
              </a:rPr>
              <a:t> and </a:t>
            </a:r>
            <a:r>
              <a:rPr lang="en-US" sz="4000" dirty="0">
                <a:solidFill>
                  <a:schemeClr val="accent3">
                    <a:lumMod val="75000"/>
                  </a:schemeClr>
                </a:solidFill>
              </a:rPr>
              <a:t>validity</a:t>
            </a:r>
            <a:r>
              <a:rPr lang="en-US" sz="4000" dirty="0">
                <a:solidFill>
                  <a:srgbClr val="4F81BD"/>
                </a:solidFill>
              </a:rPr>
              <a:t>?</a:t>
            </a:r>
          </a:p>
          <a:p>
            <a:endParaRPr lang="en-US" dirty="0"/>
          </a:p>
        </p:txBody>
      </p:sp>
      <p:grpSp>
        <p:nvGrpSpPr>
          <p:cNvPr id="12" name="Group 11"/>
          <p:cNvGrpSpPr/>
          <p:nvPr/>
        </p:nvGrpSpPr>
        <p:grpSpPr>
          <a:xfrm>
            <a:off x="511629" y="2286000"/>
            <a:ext cx="836386" cy="703944"/>
            <a:chOff x="351971" y="2815770"/>
            <a:chExt cx="836386" cy="703944"/>
          </a:xfrm>
        </p:grpSpPr>
        <p:sp>
          <p:nvSpPr>
            <p:cNvPr id="6" name="Rectangle 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75343" y="2815770"/>
              <a:ext cx="713014" cy="605971"/>
              <a:chOff x="460828" y="2774042"/>
              <a:chExt cx="713014" cy="605971"/>
            </a:xfrm>
          </p:grpSpPr>
          <p:cxnSp>
            <p:nvCxnSpPr>
              <p:cNvPr id="8" name="Straight Connector 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9349505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2286000"/>
            <a:ext cx="7162799" cy="3840163"/>
          </a:xfrm>
        </p:spPr>
        <p:txBody>
          <a:bodyPr>
            <a:normAutofit/>
          </a:bodyPr>
          <a:lstStyle/>
          <a:p>
            <a:pPr marL="0" indent="0">
              <a:buNone/>
            </a:pPr>
            <a:r>
              <a:rPr lang="en-US" sz="4000" dirty="0" smtClean="0">
                <a:solidFill>
                  <a:schemeClr val="accent1"/>
                </a:solidFill>
              </a:rPr>
              <a:t>How </a:t>
            </a:r>
            <a:r>
              <a:rPr lang="en-US" sz="4000" dirty="0">
                <a:solidFill>
                  <a:schemeClr val="accent1"/>
                </a:solidFill>
              </a:rPr>
              <a:t>much data should be collected - that is, how many subjects or events are required for adequate statistical power?</a:t>
            </a:r>
          </a:p>
          <a:p>
            <a:endParaRPr lang="en-US" dirty="0"/>
          </a:p>
        </p:txBody>
      </p:sp>
      <p:grpSp>
        <p:nvGrpSpPr>
          <p:cNvPr id="12" name="Group 11"/>
          <p:cNvGrpSpPr/>
          <p:nvPr/>
        </p:nvGrpSpPr>
        <p:grpSpPr>
          <a:xfrm>
            <a:off x="511629" y="2286000"/>
            <a:ext cx="836386" cy="703944"/>
            <a:chOff x="351971" y="2815770"/>
            <a:chExt cx="836386" cy="703944"/>
          </a:xfrm>
        </p:grpSpPr>
        <p:sp>
          <p:nvSpPr>
            <p:cNvPr id="6" name="Rectangle 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75343" y="2815770"/>
              <a:ext cx="713014" cy="605971"/>
              <a:chOff x="460828" y="2774042"/>
              <a:chExt cx="713014" cy="605971"/>
            </a:xfrm>
          </p:grpSpPr>
          <p:cxnSp>
            <p:nvCxnSpPr>
              <p:cNvPr id="8" name="Straight Connector 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8418214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2286000"/>
            <a:ext cx="7162799" cy="3840163"/>
          </a:xfrm>
        </p:spPr>
        <p:txBody>
          <a:bodyPr>
            <a:normAutofit/>
          </a:bodyPr>
          <a:lstStyle/>
          <a:p>
            <a:pPr marL="0" indent="0">
              <a:buNone/>
            </a:pPr>
            <a:r>
              <a:rPr lang="en-US" sz="4000" dirty="0">
                <a:solidFill>
                  <a:srgbClr val="4F81BD"/>
                </a:solidFill>
              </a:rPr>
              <a:t>Which collection methods will be used and how will those methods reduce the likelihood of error or </a:t>
            </a:r>
            <a:r>
              <a:rPr lang="en-US" sz="4000" dirty="0">
                <a:solidFill>
                  <a:srgbClr val="9BBB59"/>
                </a:solidFill>
              </a:rPr>
              <a:t>bias</a:t>
            </a:r>
            <a:r>
              <a:rPr lang="en-US" sz="4000" dirty="0">
                <a:solidFill>
                  <a:srgbClr val="4F81BD"/>
                </a:solidFill>
              </a:rPr>
              <a:t>?</a:t>
            </a:r>
          </a:p>
          <a:p>
            <a:endParaRPr lang="en-US" dirty="0"/>
          </a:p>
        </p:txBody>
      </p:sp>
      <p:grpSp>
        <p:nvGrpSpPr>
          <p:cNvPr id="12" name="Group 11"/>
          <p:cNvGrpSpPr/>
          <p:nvPr/>
        </p:nvGrpSpPr>
        <p:grpSpPr>
          <a:xfrm>
            <a:off x="511629" y="2286000"/>
            <a:ext cx="836386" cy="703944"/>
            <a:chOff x="351971" y="2815770"/>
            <a:chExt cx="836386" cy="703944"/>
          </a:xfrm>
        </p:grpSpPr>
        <p:sp>
          <p:nvSpPr>
            <p:cNvPr id="6" name="Rectangle 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75343" y="2815770"/>
              <a:ext cx="713014" cy="605971"/>
              <a:chOff x="460828" y="2774042"/>
              <a:chExt cx="713014" cy="605971"/>
            </a:xfrm>
          </p:grpSpPr>
          <p:cxnSp>
            <p:nvCxnSpPr>
              <p:cNvPr id="8" name="Straight Connector 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4397368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2286000"/>
            <a:ext cx="7162799" cy="3840163"/>
          </a:xfrm>
        </p:spPr>
        <p:txBody>
          <a:bodyPr>
            <a:normAutofit/>
          </a:bodyPr>
          <a:lstStyle/>
          <a:p>
            <a:pPr marL="0" indent="0">
              <a:buNone/>
            </a:pPr>
            <a:r>
              <a:rPr lang="en-US" sz="4000" dirty="0">
                <a:solidFill>
                  <a:srgbClr val="4F81BD"/>
                </a:solidFill>
              </a:rPr>
              <a:t>Who will supervise the work and how will the quality and integrity of the study be ensured?</a:t>
            </a:r>
          </a:p>
          <a:p>
            <a:endParaRPr lang="en-US" dirty="0"/>
          </a:p>
        </p:txBody>
      </p:sp>
      <p:grpSp>
        <p:nvGrpSpPr>
          <p:cNvPr id="12" name="Group 11"/>
          <p:cNvGrpSpPr/>
          <p:nvPr/>
        </p:nvGrpSpPr>
        <p:grpSpPr>
          <a:xfrm>
            <a:off x="511629" y="2286000"/>
            <a:ext cx="836386" cy="703944"/>
            <a:chOff x="351971" y="2815770"/>
            <a:chExt cx="836386" cy="703944"/>
          </a:xfrm>
        </p:grpSpPr>
        <p:sp>
          <p:nvSpPr>
            <p:cNvPr id="6" name="Rectangle 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75343" y="2815770"/>
              <a:ext cx="713014" cy="605971"/>
              <a:chOff x="460828" y="2774042"/>
              <a:chExt cx="713014" cy="605971"/>
            </a:xfrm>
          </p:grpSpPr>
          <p:cxnSp>
            <p:nvCxnSpPr>
              <p:cNvPr id="8" name="Straight Connector 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38972103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2286000"/>
            <a:ext cx="7162799" cy="3840163"/>
          </a:xfrm>
        </p:spPr>
        <p:txBody>
          <a:bodyPr>
            <a:normAutofit/>
          </a:bodyPr>
          <a:lstStyle/>
          <a:p>
            <a:pPr marL="0" indent="0">
              <a:buNone/>
            </a:pPr>
            <a:r>
              <a:rPr lang="en-US" sz="4000" dirty="0">
                <a:solidFill>
                  <a:srgbClr val="4F81BD"/>
                </a:solidFill>
              </a:rPr>
              <a:t>:%s</a:t>
            </a:r>
            <a:r>
              <a:rPr lang="en-US" sz="4000" dirty="0" smtClean="0">
                <a:solidFill>
                  <a:srgbClr val="4F81BD"/>
                </a:solidFill>
              </a:rPr>
              <a:t>/</a:t>
            </a:r>
            <a:r>
              <a:rPr lang="en-US" sz="4000" dirty="0" smtClean="0">
                <a:solidFill>
                  <a:schemeClr val="accent4"/>
                </a:solidFill>
              </a:rPr>
              <a:t>collect</a:t>
            </a:r>
            <a:r>
              <a:rPr lang="en-US" sz="4000" dirty="0" smtClean="0">
                <a:solidFill>
                  <a:srgbClr val="4F81BD"/>
                </a:solidFill>
              </a:rPr>
              <a:t>/</a:t>
            </a:r>
            <a:r>
              <a:rPr lang="en-US" sz="4000" dirty="0" smtClean="0">
                <a:solidFill>
                  <a:schemeClr val="accent3">
                    <a:lumMod val="75000"/>
                  </a:schemeClr>
                </a:solidFill>
              </a:rPr>
              <a:t>analyze</a:t>
            </a:r>
            <a:r>
              <a:rPr lang="en-US" sz="4000" dirty="0" smtClean="0">
                <a:solidFill>
                  <a:srgbClr val="4F81BD"/>
                </a:solidFill>
              </a:rPr>
              <a:t>/</a:t>
            </a:r>
            <a:endParaRPr lang="en-US" dirty="0"/>
          </a:p>
        </p:txBody>
      </p:sp>
      <p:grpSp>
        <p:nvGrpSpPr>
          <p:cNvPr id="12" name="Group 11"/>
          <p:cNvGrpSpPr/>
          <p:nvPr/>
        </p:nvGrpSpPr>
        <p:grpSpPr>
          <a:xfrm>
            <a:off x="511629" y="2286000"/>
            <a:ext cx="836386" cy="703944"/>
            <a:chOff x="351971" y="2815770"/>
            <a:chExt cx="836386" cy="703944"/>
          </a:xfrm>
        </p:grpSpPr>
        <p:sp>
          <p:nvSpPr>
            <p:cNvPr id="6" name="Rectangle 5"/>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75343" y="2815770"/>
              <a:ext cx="713014" cy="605971"/>
              <a:chOff x="460828" y="2774042"/>
              <a:chExt cx="713014" cy="605971"/>
            </a:xfrm>
          </p:grpSpPr>
          <p:cxnSp>
            <p:nvCxnSpPr>
              <p:cNvPr id="8" name="Straight Connector 7"/>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0" name="Content Placeholder 2"/>
          <p:cNvSpPr txBox="1">
            <a:spLocks/>
          </p:cNvSpPr>
          <p:nvPr/>
        </p:nvSpPr>
        <p:spPr>
          <a:xfrm>
            <a:off x="1524001" y="3436257"/>
            <a:ext cx="7162799" cy="384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000" dirty="0" smtClean="0">
                <a:solidFill>
                  <a:srgbClr val="4F81BD"/>
                </a:solidFill>
              </a:rPr>
              <a:t>:%s/</a:t>
            </a:r>
            <a:r>
              <a:rPr lang="en-US" sz="4000" dirty="0" smtClean="0">
                <a:solidFill>
                  <a:schemeClr val="accent4"/>
                </a:solidFill>
              </a:rPr>
              <a:t>collect</a:t>
            </a:r>
            <a:r>
              <a:rPr lang="en-US" sz="4000" dirty="0" smtClean="0">
                <a:solidFill>
                  <a:srgbClr val="4F81BD"/>
                </a:solidFill>
              </a:rPr>
              <a:t>/</a:t>
            </a:r>
            <a:r>
              <a:rPr lang="en-US" sz="4000" dirty="0" smtClean="0">
                <a:solidFill>
                  <a:schemeClr val="accent3">
                    <a:lumMod val="75000"/>
                  </a:schemeClr>
                </a:solidFill>
              </a:rPr>
              <a:t>document</a:t>
            </a:r>
            <a:r>
              <a:rPr lang="en-US" sz="4000" dirty="0" smtClean="0">
                <a:solidFill>
                  <a:srgbClr val="4F81BD"/>
                </a:solidFill>
              </a:rPr>
              <a:t>/</a:t>
            </a:r>
            <a:endParaRPr lang="en-US" dirty="0"/>
          </a:p>
        </p:txBody>
      </p:sp>
      <p:grpSp>
        <p:nvGrpSpPr>
          <p:cNvPr id="13" name="Group 12"/>
          <p:cNvGrpSpPr/>
          <p:nvPr/>
        </p:nvGrpSpPr>
        <p:grpSpPr>
          <a:xfrm>
            <a:off x="511630" y="3436257"/>
            <a:ext cx="836386" cy="703944"/>
            <a:chOff x="351971" y="2815770"/>
            <a:chExt cx="836386" cy="703944"/>
          </a:xfrm>
        </p:grpSpPr>
        <p:sp>
          <p:nvSpPr>
            <p:cNvPr id="14" name="Rectangle 13"/>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475343" y="2815770"/>
              <a:ext cx="713014" cy="605971"/>
              <a:chOff x="460828" y="2774042"/>
              <a:chExt cx="713014" cy="605971"/>
            </a:xfrm>
          </p:grpSpPr>
          <p:cxnSp>
            <p:nvCxnSpPr>
              <p:cNvPr id="16" name="Straight Connector 15"/>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8" name="Content Placeholder 2"/>
          <p:cNvSpPr txBox="1">
            <a:spLocks/>
          </p:cNvSpPr>
          <p:nvPr/>
        </p:nvSpPr>
        <p:spPr>
          <a:xfrm>
            <a:off x="1524001" y="4597400"/>
            <a:ext cx="7162799" cy="384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000" dirty="0" smtClean="0">
                <a:solidFill>
                  <a:srgbClr val="4F81BD"/>
                </a:solidFill>
              </a:rPr>
              <a:t>:%s/</a:t>
            </a:r>
            <a:r>
              <a:rPr lang="en-US" sz="4000" dirty="0" smtClean="0">
                <a:solidFill>
                  <a:schemeClr val="accent4"/>
                </a:solidFill>
              </a:rPr>
              <a:t>collect</a:t>
            </a:r>
            <a:r>
              <a:rPr lang="en-US" sz="4000" dirty="0" smtClean="0">
                <a:solidFill>
                  <a:srgbClr val="4F81BD"/>
                </a:solidFill>
              </a:rPr>
              <a:t>/</a:t>
            </a:r>
            <a:r>
              <a:rPr lang="en-US" sz="4000" dirty="0" smtClean="0">
                <a:solidFill>
                  <a:schemeClr val="accent3">
                    <a:lumMod val="75000"/>
                  </a:schemeClr>
                </a:solidFill>
              </a:rPr>
              <a:t>report</a:t>
            </a:r>
            <a:r>
              <a:rPr lang="en-US" sz="4000" dirty="0" smtClean="0">
                <a:solidFill>
                  <a:srgbClr val="4F81BD"/>
                </a:solidFill>
              </a:rPr>
              <a:t>/</a:t>
            </a:r>
            <a:endParaRPr lang="en-US" dirty="0"/>
          </a:p>
        </p:txBody>
      </p:sp>
      <p:grpSp>
        <p:nvGrpSpPr>
          <p:cNvPr id="19" name="Group 18"/>
          <p:cNvGrpSpPr/>
          <p:nvPr/>
        </p:nvGrpSpPr>
        <p:grpSpPr>
          <a:xfrm>
            <a:off x="511630" y="4597400"/>
            <a:ext cx="836386" cy="703944"/>
            <a:chOff x="351971" y="2815770"/>
            <a:chExt cx="836386" cy="703944"/>
          </a:xfrm>
        </p:grpSpPr>
        <p:sp>
          <p:nvSpPr>
            <p:cNvPr id="20" name="Rectangle 19"/>
            <p:cNvSpPr/>
            <p:nvPr/>
          </p:nvSpPr>
          <p:spPr>
            <a:xfrm>
              <a:off x="351971" y="2921000"/>
              <a:ext cx="598714" cy="598714"/>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75343" y="2815770"/>
              <a:ext cx="713014" cy="605971"/>
              <a:chOff x="460828" y="2774042"/>
              <a:chExt cx="713014" cy="605971"/>
            </a:xfrm>
          </p:grpSpPr>
          <p:cxnSp>
            <p:nvCxnSpPr>
              <p:cNvPr id="22" name="Straight Connector 21"/>
              <p:cNvCxnSpPr/>
              <p:nvPr/>
            </p:nvCxnSpPr>
            <p:spPr>
              <a:xfrm>
                <a:off x="460828" y="3071585"/>
                <a:ext cx="272143" cy="290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27527" y="2774042"/>
                <a:ext cx="446315" cy="60597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1311043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Record-Keeping</a:t>
            </a:r>
            <a:endParaRPr lang="en-US" dirty="0"/>
          </a:p>
        </p:txBody>
      </p:sp>
      <p:pic>
        <p:nvPicPr>
          <p:cNvPr id="4" name="Picture 3"/>
          <p:cNvPicPr>
            <a:picLocks noChangeAspect="1"/>
          </p:cNvPicPr>
          <p:nvPr/>
        </p:nvPicPr>
        <p:blipFill>
          <a:blip r:embed="rId3"/>
          <a:stretch>
            <a:fillRect/>
          </a:stretch>
        </p:blipFill>
        <p:spPr>
          <a:xfrm>
            <a:off x="2177143" y="1838441"/>
            <a:ext cx="4809216" cy="360691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0" y="6488668"/>
            <a:ext cx="7494359" cy="369332"/>
          </a:xfrm>
          <a:prstGeom prst="rect">
            <a:avLst/>
          </a:prstGeom>
          <a:noFill/>
        </p:spPr>
        <p:txBody>
          <a:bodyPr wrap="none" rtlCol="0">
            <a:spAutoFit/>
          </a:bodyPr>
          <a:lstStyle/>
          <a:p>
            <a:r>
              <a:rPr lang="en-US" dirty="0"/>
              <a:t>https://science2knowledge.wordpress.com/writing-the-laboratory-notebook/</a:t>
            </a:r>
          </a:p>
        </p:txBody>
      </p:sp>
    </p:spTree>
    <p:extLst>
      <p:ext uri="{BB962C8B-B14F-4D97-AF65-F5344CB8AC3E}">
        <p14:creationId xmlns:p14="http://schemas.microsoft.com/office/powerpoint/2010/main" val="27585569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546100" y="749300"/>
            <a:ext cx="8051800" cy="5346700"/>
          </a:xfrm>
          <a:prstGeom prst="rect">
            <a:avLst/>
          </a:prstGeom>
        </p:spPr>
      </p:pic>
      <p:sp>
        <p:nvSpPr>
          <p:cNvPr id="5" name="Rectangle 4"/>
          <p:cNvSpPr/>
          <p:nvPr/>
        </p:nvSpPr>
        <p:spPr>
          <a:xfrm>
            <a:off x="0" y="6488668"/>
            <a:ext cx="2146742" cy="369332"/>
          </a:xfrm>
          <a:prstGeom prst="rect">
            <a:avLst/>
          </a:prstGeom>
        </p:spPr>
        <p:txBody>
          <a:bodyPr wrap="none">
            <a:spAutoFit/>
          </a:bodyPr>
          <a:lstStyle/>
          <a:p>
            <a:r>
              <a:rPr lang="en-US" dirty="0" err="1"/>
              <a:t>www.dailymail.co.uk</a:t>
            </a:r>
            <a:endParaRPr lang="en-US" dirty="0"/>
          </a:p>
        </p:txBody>
      </p:sp>
    </p:spTree>
    <p:extLst>
      <p:ext uri="{BB962C8B-B14F-4D97-AF65-F5344CB8AC3E}">
        <p14:creationId xmlns:p14="http://schemas.microsoft.com/office/powerpoint/2010/main" val="236260148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Code-Sharing &amp; Reproducibility</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032000"/>
            <a:ext cx="9144000" cy="4364691"/>
          </a:xfrm>
          <a:prstGeom prst="rect">
            <a:avLst/>
          </a:prstGeom>
        </p:spPr>
      </p:pic>
      <p:sp>
        <p:nvSpPr>
          <p:cNvPr id="3" name="Rectangle 2"/>
          <p:cNvSpPr/>
          <p:nvPr/>
        </p:nvSpPr>
        <p:spPr>
          <a:xfrm>
            <a:off x="0" y="6488668"/>
            <a:ext cx="6400800" cy="369332"/>
          </a:xfrm>
          <a:prstGeom prst="rect">
            <a:avLst/>
          </a:prstGeom>
        </p:spPr>
        <p:txBody>
          <a:bodyPr wrap="square">
            <a:spAutoFit/>
          </a:bodyPr>
          <a:lstStyle/>
          <a:p>
            <a:r>
              <a:rPr lang="en-US" dirty="0"/>
              <a:t>http://</a:t>
            </a:r>
            <a:r>
              <a:rPr lang="en-US" dirty="0" err="1"/>
              <a:t>reproducibility.cs.arizona.edu</a:t>
            </a:r>
            <a:r>
              <a:rPr lang="en-US" dirty="0"/>
              <a:t>/v2/</a:t>
            </a:r>
            <a:r>
              <a:rPr lang="en-US" dirty="0" err="1"/>
              <a:t>index.html</a:t>
            </a:r>
            <a:endParaRPr lang="en-US" dirty="0"/>
          </a:p>
        </p:txBody>
      </p:sp>
    </p:spTree>
    <p:extLst>
      <p:ext uri="{BB962C8B-B14F-4D97-AF65-F5344CB8AC3E}">
        <p14:creationId xmlns:p14="http://schemas.microsoft.com/office/powerpoint/2010/main" val="236264451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Reviews &amp; </a:t>
            </a:r>
            <a:r>
              <a:rPr lang="en-US" dirty="0" err="1" smtClean="0"/>
              <a:t>CoI</a:t>
            </a:r>
            <a:endParaRPr lang="en-US" dirty="0"/>
          </a:p>
        </p:txBody>
      </p:sp>
      <p:sp>
        <p:nvSpPr>
          <p:cNvPr id="3" name="Content Placeholder 2"/>
          <p:cNvSpPr>
            <a:spLocks noGrp="1"/>
          </p:cNvSpPr>
          <p:nvPr>
            <p:ph idx="1"/>
          </p:nvPr>
        </p:nvSpPr>
        <p:spPr/>
        <p:txBody>
          <a:bodyPr/>
          <a:lstStyle/>
          <a:p>
            <a:pPr marL="0" indent="0" algn="ctr">
              <a:buNone/>
            </a:pPr>
            <a:endParaRPr lang="en-US" sz="2000" dirty="0"/>
          </a:p>
          <a:p>
            <a:pPr marL="0" indent="0" algn="ctr">
              <a:buNone/>
            </a:pPr>
            <a:r>
              <a:rPr lang="en-US" sz="5400" dirty="0" smtClean="0"/>
              <a:t>Friend</a:t>
            </a:r>
          </a:p>
          <a:p>
            <a:pPr marL="0" indent="0" algn="ctr">
              <a:buNone/>
            </a:pPr>
            <a:endParaRPr lang="en-US" sz="5400" dirty="0"/>
          </a:p>
        </p:txBody>
      </p:sp>
      <p:sp>
        <p:nvSpPr>
          <p:cNvPr id="4" name="Rectangle 3"/>
          <p:cNvSpPr/>
          <p:nvPr/>
        </p:nvSpPr>
        <p:spPr>
          <a:xfrm>
            <a:off x="0" y="6488668"/>
            <a:ext cx="6985000" cy="369332"/>
          </a:xfrm>
          <a:prstGeom prst="rect">
            <a:avLst/>
          </a:prstGeom>
        </p:spPr>
        <p:txBody>
          <a:bodyPr wrap="square">
            <a:spAutoFit/>
          </a:bodyPr>
          <a:lstStyle/>
          <a:p>
            <a:r>
              <a:rPr lang="en-US" dirty="0"/>
              <a:t>http://</a:t>
            </a:r>
            <a:r>
              <a:rPr lang="en-US" dirty="0" err="1"/>
              <a:t>matt.might.net</a:t>
            </a:r>
            <a:r>
              <a:rPr lang="en-US" dirty="0"/>
              <a:t>/articles/how-to-peer-review/</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0" y="6492074"/>
            <a:ext cx="6858000" cy="369332"/>
          </a:xfrm>
          <a:prstGeom prst="rect">
            <a:avLst/>
          </a:prstGeom>
        </p:spPr>
        <p:txBody>
          <a:bodyPr wrap="square">
            <a:spAutoFit/>
          </a:bodyPr>
          <a:lstStyle/>
          <a:p>
            <a:r>
              <a:rPr lang="en-US" dirty="0"/>
              <a:t>https://</a:t>
            </a:r>
            <a:r>
              <a:rPr lang="en-US" dirty="0" err="1"/>
              <a:t>www.flickr.com</a:t>
            </a:r>
            <a:r>
              <a:rPr lang="en-US" dirty="0"/>
              <a:t>/photos/</a:t>
            </a:r>
            <a:r>
              <a:rPr lang="en-US" dirty="0" err="1"/>
              <a:t>shadowviking</a:t>
            </a:r>
            <a:r>
              <a:rPr lang="en-US" dirty="0"/>
              <a:t>/2688484963</a:t>
            </a:r>
          </a:p>
        </p:txBody>
      </p:sp>
    </p:spTree>
    <p:extLst>
      <p:ext uri="{BB962C8B-B14F-4D97-AF65-F5344CB8AC3E}">
        <p14:creationId xmlns:p14="http://schemas.microsoft.com/office/powerpoint/2010/main" val="12578306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4000" dirty="0" smtClean="0"/>
              <a:t>Responsible Conduct of Research (RCR)</a:t>
            </a:r>
            <a:endParaRPr lang="en-US" sz="40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35083"/>
            <a:ext cx="9144000" cy="765110"/>
          </a:xfrm>
          <a:prstGeom prst="rect">
            <a:avLst/>
          </a:prstGeom>
        </p:spPr>
      </p:pic>
    </p:spTree>
    <p:extLst>
      <p:ext uri="{BB962C8B-B14F-4D97-AF65-F5344CB8AC3E}">
        <p14:creationId xmlns:p14="http://schemas.microsoft.com/office/powerpoint/2010/main" val="124853247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Reviews &amp; </a:t>
            </a:r>
            <a:r>
              <a:rPr lang="en-US" dirty="0" err="1" smtClean="0"/>
              <a:t>CoI</a:t>
            </a:r>
            <a:endParaRPr lang="en-US" dirty="0"/>
          </a:p>
        </p:txBody>
      </p:sp>
      <p:sp>
        <p:nvSpPr>
          <p:cNvPr id="3" name="Content Placeholder 2"/>
          <p:cNvSpPr>
            <a:spLocks noGrp="1"/>
          </p:cNvSpPr>
          <p:nvPr>
            <p:ph idx="1"/>
          </p:nvPr>
        </p:nvSpPr>
        <p:spPr/>
        <p:txBody>
          <a:bodyPr/>
          <a:lstStyle/>
          <a:p>
            <a:r>
              <a:rPr lang="en-US" dirty="0" smtClean="0"/>
              <a:t>NSF Guidelines:</a:t>
            </a:r>
          </a:p>
          <a:p>
            <a:pPr lvl="1"/>
            <a:r>
              <a:rPr lang="en-US" dirty="0" smtClean="0"/>
              <a:t>family, advisor</a:t>
            </a:r>
            <a:r>
              <a:rPr lang="en-US" dirty="0"/>
              <a:t>, advisees, recent </a:t>
            </a:r>
            <a:r>
              <a:rPr lang="en-US" dirty="0" smtClean="0"/>
              <a:t>collaborators, </a:t>
            </a:r>
            <a:r>
              <a:rPr lang="en-US" dirty="0"/>
              <a:t>recent or potential </a:t>
            </a:r>
            <a:r>
              <a:rPr lang="en-US" dirty="0" smtClean="0"/>
              <a:t>institutions, financial</a:t>
            </a:r>
            <a:endParaRPr lang="en-US" dirty="0"/>
          </a:p>
        </p:txBody>
      </p:sp>
      <p:sp>
        <p:nvSpPr>
          <p:cNvPr id="4" name="Rectangle 3"/>
          <p:cNvSpPr/>
          <p:nvPr/>
        </p:nvSpPr>
        <p:spPr>
          <a:xfrm>
            <a:off x="0" y="6488668"/>
            <a:ext cx="6985000" cy="369332"/>
          </a:xfrm>
          <a:prstGeom prst="rect">
            <a:avLst/>
          </a:prstGeom>
        </p:spPr>
        <p:txBody>
          <a:bodyPr wrap="square">
            <a:spAutoFit/>
          </a:bodyPr>
          <a:lstStyle/>
          <a:p>
            <a:r>
              <a:rPr lang="en-US" dirty="0"/>
              <a:t>http://</a:t>
            </a:r>
            <a:r>
              <a:rPr lang="en-US" dirty="0" err="1"/>
              <a:t>matt.might.net</a:t>
            </a:r>
            <a:r>
              <a:rPr lang="en-US" dirty="0"/>
              <a:t>/articles/how-to-peer-review/</a:t>
            </a:r>
          </a:p>
        </p:txBody>
      </p:sp>
    </p:spTree>
    <p:extLst>
      <p:ext uri="{BB962C8B-B14F-4D97-AF65-F5344CB8AC3E}">
        <p14:creationId xmlns:p14="http://schemas.microsoft.com/office/powerpoint/2010/main" val="402534152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Reviews &amp; </a:t>
            </a:r>
            <a:r>
              <a:rPr lang="en-US" dirty="0" err="1" smtClean="0"/>
              <a:t>CoI</a:t>
            </a:r>
            <a:endParaRPr lang="en-US" dirty="0"/>
          </a:p>
        </p:txBody>
      </p:sp>
      <p:sp>
        <p:nvSpPr>
          <p:cNvPr id="3" name="Content Placeholder 2"/>
          <p:cNvSpPr>
            <a:spLocks noGrp="1"/>
          </p:cNvSpPr>
          <p:nvPr>
            <p:ph idx="1"/>
          </p:nvPr>
        </p:nvSpPr>
        <p:spPr/>
        <p:txBody>
          <a:bodyPr/>
          <a:lstStyle/>
          <a:p>
            <a:r>
              <a:rPr lang="en-US" dirty="0" smtClean="0"/>
              <a:t>NSF Guidelines:</a:t>
            </a:r>
          </a:p>
          <a:p>
            <a:pPr lvl="1"/>
            <a:r>
              <a:rPr lang="en-US" dirty="0" smtClean="0"/>
              <a:t>family, advisor</a:t>
            </a:r>
            <a:r>
              <a:rPr lang="en-US" dirty="0"/>
              <a:t>, advisees, recent </a:t>
            </a:r>
            <a:r>
              <a:rPr lang="en-US" dirty="0" smtClean="0"/>
              <a:t>collaborators, </a:t>
            </a:r>
            <a:r>
              <a:rPr lang="en-US" dirty="0"/>
              <a:t>recent or potential </a:t>
            </a:r>
            <a:r>
              <a:rPr lang="en-US" dirty="0" smtClean="0"/>
              <a:t>institutions, financial</a:t>
            </a:r>
          </a:p>
          <a:p>
            <a:pPr marL="57150" indent="0">
              <a:buNone/>
            </a:pPr>
            <a:endParaRPr lang="en-US" dirty="0"/>
          </a:p>
          <a:p>
            <a:pPr marL="57150" indent="0">
              <a:buNone/>
            </a:pPr>
            <a:endParaRPr lang="en-US" dirty="0" smtClean="0"/>
          </a:p>
          <a:p>
            <a:pPr marL="57150" indent="0" algn="ctr">
              <a:buNone/>
            </a:pPr>
            <a:r>
              <a:rPr lang="en-US" sz="4800" dirty="0" smtClean="0"/>
              <a:t>What else?</a:t>
            </a:r>
            <a:endParaRPr lang="en-US" sz="4800" dirty="0"/>
          </a:p>
        </p:txBody>
      </p:sp>
      <p:sp>
        <p:nvSpPr>
          <p:cNvPr id="4" name="Rectangle 3"/>
          <p:cNvSpPr/>
          <p:nvPr/>
        </p:nvSpPr>
        <p:spPr>
          <a:xfrm>
            <a:off x="0" y="6488668"/>
            <a:ext cx="6985000" cy="369332"/>
          </a:xfrm>
          <a:prstGeom prst="rect">
            <a:avLst/>
          </a:prstGeom>
        </p:spPr>
        <p:txBody>
          <a:bodyPr wrap="square">
            <a:spAutoFit/>
          </a:bodyPr>
          <a:lstStyle/>
          <a:p>
            <a:r>
              <a:rPr lang="en-US" dirty="0"/>
              <a:t>http://</a:t>
            </a:r>
            <a:r>
              <a:rPr lang="en-US" dirty="0" err="1"/>
              <a:t>matt.might.net</a:t>
            </a:r>
            <a:r>
              <a:rPr lang="en-US" dirty="0"/>
              <a:t>/articles/how-to-peer-review/</a:t>
            </a:r>
          </a:p>
        </p:txBody>
      </p:sp>
    </p:spTree>
    <p:extLst>
      <p:ext uri="{BB962C8B-B14F-4D97-AF65-F5344CB8AC3E}">
        <p14:creationId xmlns:p14="http://schemas.microsoft.com/office/powerpoint/2010/main" val="317150842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Reviews &amp; </a:t>
            </a:r>
            <a:r>
              <a:rPr lang="en-US" dirty="0" err="1" smtClean="0"/>
              <a:t>CoI</a:t>
            </a:r>
            <a:endParaRPr lang="en-US" dirty="0"/>
          </a:p>
        </p:txBody>
      </p:sp>
      <p:sp>
        <p:nvSpPr>
          <p:cNvPr id="3" name="Content Placeholder 2"/>
          <p:cNvSpPr>
            <a:spLocks noGrp="1"/>
          </p:cNvSpPr>
          <p:nvPr>
            <p:ph idx="1"/>
          </p:nvPr>
        </p:nvSpPr>
        <p:spPr/>
        <p:txBody>
          <a:bodyPr/>
          <a:lstStyle/>
          <a:p>
            <a:pPr marL="0" indent="0" algn="ctr">
              <a:buNone/>
            </a:pPr>
            <a:endParaRPr lang="en-US" sz="2000" dirty="0"/>
          </a:p>
          <a:p>
            <a:pPr marL="0" indent="0" algn="ctr">
              <a:buNone/>
            </a:pPr>
            <a:r>
              <a:rPr lang="en-US" sz="5400" dirty="0" smtClean="0"/>
              <a:t>Friend</a:t>
            </a:r>
          </a:p>
          <a:p>
            <a:pPr marL="0" indent="0" algn="ctr">
              <a:buNone/>
            </a:pPr>
            <a:endParaRPr lang="en-US" sz="5400" dirty="0"/>
          </a:p>
        </p:txBody>
      </p:sp>
      <p:sp>
        <p:nvSpPr>
          <p:cNvPr id="4" name="Rectangle 3"/>
          <p:cNvSpPr/>
          <p:nvPr/>
        </p:nvSpPr>
        <p:spPr>
          <a:xfrm>
            <a:off x="0" y="6488668"/>
            <a:ext cx="6985000" cy="369332"/>
          </a:xfrm>
          <a:prstGeom prst="rect">
            <a:avLst/>
          </a:prstGeom>
        </p:spPr>
        <p:txBody>
          <a:bodyPr wrap="square">
            <a:spAutoFit/>
          </a:bodyPr>
          <a:lstStyle/>
          <a:p>
            <a:r>
              <a:rPr lang="en-US" dirty="0"/>
              <a:t>http://</a:t>
            </a:r>
            <a:r>
              <a:rPr lang="en-US" dirty="0" err="1"/>
              <a:t>matt.might.net</a:t>
            </a:r>
            <a:r>
              <a:rPr lang="en-US" dirty="0"/>
              <a:t>/articles/how-to-peer-review/</a:t>
            </a:r>
          </a:p>
        </p:txBody>
      </p:sp>
    </p:spTree>
    <p:extLst>
      <p:ext uri="{BB962C8B-B14F-4D97-AF65-F5344CB8AC3E}">
        <p14:creationId xmlns:p14="http://schemas.microsoft.com/office/powerpoint/2010/main" val="265479245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Reviews &amp; </a:t>
            </a:r>
            <a:r>
              <a:rPr lang="en-US" dirty="0" err="1" smtClean="0"/>
              <a:t>CoI</a:t>
            </a:r>
            <a:endParaRPr lang="en-US" dirty="0"/>
          </a:p>
        </p:txBody>
      </p:sp>
      <p:sp>
        <p:nvSpPr>
          <p:cNvPr id="3" name="Content Placeholder 2"/>
          <p:cNvSpPr>
            <a:spLocks noGrp="1"/>
          </p:cNvSpPr>
          <p:nvPr>
            <p:ph idx="1"/>
          </p:nvPr>
        </p:nvSpPr>
        <p:spPr/>
        <p:txBody>
          <a:bodyPr/>
          <a:lstStyle/>
          <a:p>
            <a:pPr marL="0" indent="0" algn="ctr">
              <a:buNone/>
            </a:pPr>
            <a:endParaRPr lang="en-US" sz="2000" dirty="0"/>
          </a:p>
          <a:p>
            <a:pPr marL="0" indent="0" algn="ctr">
              <a:buNone/>
            </a:pPr>
            <a:r>
              <a:rPr lang="en-US" sz="5400" dirty="0" smtClean="0">
                <a:solidFill>
                  <a:schemeClr val="bg1">
                    <a:lumMod val="75000"/>
                  </a:schemeClr>
                </a:solidFill>
              </a:rPr>
              <a:t>Friend</a:t>
            </a:r>
          </a:p>
          <a:p>
            <a:pPr marL="0" indent="0" algn="ctr">
              <a:buNone/>
            </a:pPr>
            <a:r>
              <a:rPr lang="en-US" sz="5400" dirty="0" smtClean="0"/>
              <a:t>Foe</a:t>
            </a:r>
          </a:p>
          <a:p>
            <a:pPr marL="0" indent="0" algn="ctr">
              <a:buNone/>
            </a:pPr>
            <a:endParaRPr lang="en-US" sz="5400" dirty="0"/>
          </a:p>
        </p:txBody>
      </p:sp>
      <p:sp>
        <p:nvSpPr>
          <p:cNvPr id="4" name="Rectangle 3"/>
          <p:cNvSpPr/>
          <p:nvPr/>
        </p:nvSpPr>
        <p:spPr>
          <a:xfrm>
            <a:off x="0" y="6488668"/>
            <a:ext cx="6985000" cy="369332"/>
          </a:xfrm>
          <a:prstGeom prst="rect">
            <a:avLst/>
          </a:prstGeom>
        </p:spPr>
        <p:txBody>
          <a:bodyPr wrap="square">
            <a:spAutoFit/>
          </a:bodyPr>
          <a:lstStyle/>
          <a:p>
            <a:r>
              <a:rPr lang="en-US" dirty="0"/>
              <a:t>http://</a:t>
            </a:r>
            <a:r>
              <a:rPr lang="en-US" dirty="0" err="1"/>
              <a:t>matt.might.net</a:t>
            </a:r>
            <a:r>
              <a:rPr lang="en-US" dirty="0"/>
              <a:t>/articles/how-to-peer-review/</a:t>
            </a:r>
          </a:p>
        </p:txBody>
      </p:sp>
    </p:spTree>
    <p:extLst>
      <p:ext uri="{BB962C8B-B14F-4D97-AF65-F5344CB8AC3E}">
        <p14:creationId xmlns:p14="http://schemas.microsoft.com/office/powerpoint/2010/main" val="220301275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Reviews &amp; </a:t>
            </a:r>
            <a:r>
              <a:rPr lang="en-US" dirty="0" err="1" smtClean="0"/>
              <a:t>CoI</a:t>
            </a:r>
            <a:endParaRPr lang="en-US" dirty="0"/>
          </a:p>
        </p:txBody>
      </p:sp>
      <p:sp>
        <p:nvSpPr>
          <p:cNvPr id="3" name="Content Placeholder 2"/>
          <p:cNvSpPr>
            <a:spLocks noGrp="1"/>
          </p:cNvSpPr>
          <p:nvPr>
            <p:ph idx="1"/>
          </p:nvPr>
        </p:nvSpPr>
        <p:spPr/>
        <p:txBody>
          <a:bodyPr/>
          <a:lstStyle/>
          <a:p>
            <a:pPr marL="0" indent="0" algn="ctr">
              <a:buNone/>
            </a:pPr>
            <a:endParaRPr lang="en-US" sz="2000" dirty="0">
              <a:solidFill>
                <a:srgbClr val="BFBFBF"/>
              </a:solidFill>
            </a:endParaRPr>
          </a:p>
          <a:p>
            <a:pPr marL="0" indent="0" algn="ctr">
              <a:buNone/>
            </a:pPr>
            <a:r>
              <a:rPr lang="en-US" sz="5400" dirty="0" smtClean="0">
                <a:solidFill>
                  <a:srgbClr val="BFBFBF"/>
                </a:solidFill>
              </a:rPr>
              <a:t>Friend</a:t>
            </a:r>
          </a:p>
          <a:p>
            <a:pPr marL="0" indent="0" algn="ctr">
              <a:buNone/>
            </a:pPr>
            <a:r>
              <a:rPr lang="en-US" sz="5400" dirty="0" smtClean="0">
                <a:solidFill>
                  <a:srgbClr val="BFBFBF"/>
                </a:solidFill>
              </a:rPr>
              <a:t>Foe</a:t>
            </a:r>
          </a:p>
          <a:p>
            <a:pPr marL="0" indent="0" algn="ctr">
              <a:buNone/>
            </a:pPr>
            <a:r>
              <a:rPr lang="en-US" sz="5400" dirty="0" smtClean="0"/>
              <a:t>Scholarly Conflict</a:t>
            </a:r>
          </a:p>
          <a:p>
            <a:pPr marL="0" indent="0" algn="ctr">
              <a:buNone/>
            </a:pPr>
            <a:endParaRPr lang="en-US" sz="5400" dirty="0"/>
          </a:p>
        </p:txBody>
      </p:sp>
      <p:sp>
        <p:nvSpPr>
          <p:cNvPr id="4" name="Rectangle 3"/>
          <p:cNvSpPr/>
          <p:nvPr/>
        </p:nvSpPr>
        <p:spPr>
          <a:xfrm>
            <a:off x="0" y="6488668"/>
            <a:ext cx="6985000" cy="369332"/>
          </a:xfrm>
          <a:prstGeom prst="rect">
            <a:avLst/>
          </a:prstGeom>
        </p:spPr>
        <p:txBody>
          <a:bodyPr wrap="square">
            <a:spAutoFit/>
          </a:bodyPr>
          <a:lstStyle/>
          <a:p>
            <a:r>
              <a:rPr lang="en-US" dirty="0"/>
              <a:t>http://</a:t>
            </a:r>
            <a:r>
              <a:rPr lang="en-US" dirty="0" err="1"/>
              <a:t>matt.might.net</a:t>
            </a:r>
            <a:r>
              <a:rPr lang="en-US" dirty="0"/>
              <a:t>/articles/how-to-peer-review/</a:t>
            </a:r>
          </a:p>
        </p:txBody>
      </p:sp>
    </p:spTree>
    <p:extLst>
      <p:ext uri="{BB962C8B-B14F-4D97-AF65-F5344CB8AC3E}">
        <p14:creationId xmlns:p14="http://schemas.microsoft.com/office/powerpoint/2010/main" val="172605616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Reviews &amp; </a:t>
            </a:r>
            <a:r>
              <a:rPr lang="en-US" dirty="0" err="1" smtClean="0"/>
              <a:t>CoI</a:t>
            </a:r>
            <a:endParaRPr lang="en-US" dirty="0"/>
          </a:p>
        </p:txBody>
      </p:sp>
      <p:sp>
        <p:nvSpPr>
          <p:cNvPr id="3" name="Content Placeholder 2"/>
          <p:cNvSpPr>
            <a:spLocks noGrp="1"/>
          </p:cNvSpPr>
          <p:nvPr>
            <p:ph idx="1"/>
          </p:nvPr>
        </p:nvSpPr>
        <p:spPr/>
        <p:txBody>
          <a:bodyPr/>
          <a:lstStyle/>
          <a:p>
            <a:pPr marL="0" indent="0" algn="ctr">
              <a:buNone/>
            </a:pPr>
            <a:endParaRPr lang="en-US" sz="2000" dirty="0"/>
          </a:p>
          <a:p>
            <a:pPr marL="0" indent="0" algn="ctr">
              <a:buNone/>
            </a:pPr>
            <a:r>
              <a:rPr lang="en-US" sz="5400" dirty="0" smtClean="0">
                <a:solidFill>
                  <a:srgbClr val="BFBFBF"/>
                </a:solidFill>
              </a:rPr>
              <a:t>Friend</a:t>
            </a:r>
          </a:p>
          <a:p>
            <a:pPr marL="0" indent="0" algn="ctr">
              <a:buNone/>
            </a:pPr>
            <a:r>
              <a:rPr lang="en-US" sz="5400" dirty="0" smtClean="0">
                <a:solidFill>
                  <a:srgbClr val="BFBFBF"/>
                </a:solidFill>
              </a:rPr>
              <a:t>Foe</a:t>
            </a:r>
          </a:p>
          <a:p>
            <a:pPr marL="0" indent="0" algn="ctr">
              <a:buNone/>
            </a:pPr>
            <a:r>
              <a:rPr lang="en-US" sz="5400" dirty="0" smtClean="0">
                <a:solidFill>
                  <a:srgbClr val="BFBFBF"/>
                </a:solidFill>
              </a:rPr>
              <a:t>Scholarly Conflict</a:t>
            </a:r>
          </a:p>
          <a:p>
            <a:pPr marL="0" indent="0" algn="ctr">
              <a:buNone/>
            </a:pPr>
            <a:r>
              <a:rPr lang="en-US" sz="5400" dirty="0" smtClean="0"/>
              <a:t>Pigeon Hole</a:t>
            </a:r>
          </a:p>
          <a:p>
            <a:pPr marL="0" indent="0" algn="ctr">
              <a:buNone/>
            </a:pPr>
            <a:endParaRPr lang="en-US" sz="5400" dirty="0"/>
          </a:p>
        </p:txBody>
      </p:sp>
      <p:sp>
        <p:nvSpPr>
          <p:cNvPr id="4" name="Rectangle 3"/>
          <p:cNvSpPr/>
          <p:nvPr/>
        </p:nvSpPr>
        <p:spPr>
          <a:xfrm>
            <a:off x="0" y="6488668"/>
            <a:ext cx="6985000" cy="369332"/>
          </a:xfrm>
          <a:prstGeom prst="rect">
            <a:avLst/>
          </a:prstGeom>
        </p:spPr>
        <p:txBody>
          <a:bodyPr wrap="square">
            <a:spAutoFit/>
          </a:bodyPr>
          <a:lstStyle/>
          <a:p>
            <a:r>
              <a:rPr lang="en-US" dirty="0"/>
              <a:t>http://</a:t>
            </a:r>
            <a:r>
              <a:rPr lang="en-US" dirty="0" err="1"/>
              <a:t>matt.might.net</a:t>
            </a:r>
            <a:r>
              <a:rPr lang="en-US" dirty="0"/>
              <a:t>/articles/how-to-peer-review/</a:t>
            </a:r>
          </a:p>
        </p:txBody>
      </p:sp>
    </p:spTree>
    <p:extLst>
      <p:ext uri="{BB962C8B-B14F-4D97-AF65-F5344CB8AC3E}">
        <p14:creationId xmlns:p14="http://schemas.microsoft.com/office/powerpoint/2010/main" val="92311576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81429" y="1600200"/>
            <a:ext cx="3936999" cy="4525963"/>
          </a:xfrm>
        </p:spPr>
        <p:txBody>
          <a:bodyPr/>
          <a:lstStyle/>
          <a:p>
            <a:pPr marL="0" indent="0" algn="ctr">
              <a:buNone/>
            </a:pPr>
            <a:endParaRPr lang="en-US" sz="2000" dirty="0">
              <a:solidFill>
                <a:srgbClr val="BFBFBF"/>
              </a:solidFill>
            </a:endParaRPr>
          </a:p>
          <a:p>
            <a:pPr marL="0" indent="0" algn="r">
              <a:buNone/>
            </a:pPr>
            <a:r>
              <a:rPr lang="en-US" sz="5400" dirty="0" smtClean="0"/>
              <a:t>Open</a:t>
            </a:r>
          </a:p>
        </p:txBody>
      </p:sp>
      <p:sp>
        <p:nvSpPr>
          <p:cNvPr id="3" name="Title 2"/>
          <p:cNvSpPr>
            <a:spLocks noGrp="1"/>
          </p:cNvSpPr>
          <p:nvPr>
            <p:ph type="title"/>
          </p:nvPr>
        </p:nvSpPr>
        <p:spPr/>
        <p:txBody>
          <a:bodyPr/>
          <a:lstStyle/>
          <a:p>
            <a:endParaRPr lang="en-US"/>
          </a:p>
        </p:txBody>
      </p:sp>
      <p:sp>
        <p:nvSpPr>
          <p:cNvPr id="6" name="Title 1"/>
          <p:cNvSpPr txBox="1">
            <a:spLocks/>
          </p:cNvSpPr>
          <p:nvPr/>
        </p:nvSpPr>
        <p:spPr>
          <a:xfrm>
            <a:off x="457200" y="274638"/>
            <a:ext cx="4114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Review Procedures</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39770" y="0"/>
            <a:ext cx="4804230" cy="6858000"/>
          </a:xfrm>
          <a:prstGeom prst="rect">
            <a:avLst/>
          </a:prstGeom>
        </p:spPr>
      </p:pic>
      <p:sp>
        <p:nvSpPr>
          <p:cNvPr id="5" name="Rectangle 4"/>
          <p:cNvSpPr/>
          <p:nvPr/>
        </p:nvSpPr>
        <p:spPr>
          <a:xfrm>
            <a:off x="0" y="6488668"/>
            <a:ext cx="9125857" cy="369332"/>
          </a:xfrm>
          <a:prstGeom prst="rect">
            <a:avLst/>
          </a:prstGeom>
        </p:spPr>
        <p:txBody>
          <a:bodyPr wrap="square">
            <a:spAutoFit/>
          </a:bodyPr>
          <a:lstStyle/>
          <a:p>
            <a:r>
              <a:rPr lang="en-US" dirty="0"/>
              <a:t>http://think-analyze-</a:t>
            </a:r>
            <a:r>
              <a:rPr lang="en-US" dirty="0" err="1"/>
              <a:t>beyou.deviantart.com</a:t>
            </a:r>
            <a:r>
              <a:rPr lang="en-US" dirty="0"/>
              <a:t>/art/lady-justice-475450349</a:t>
            </a:r>
          </a:p>
        </p:txBody>
      </p:sp>
    </p:spTree>
    <p:extLst>
      <p:ext uri="{BB962C8B-B14F-4D97-AF65-F5344CB8AC3E}">
        <p14:creationId xmlns:p14="http://schemas.microsoft.com/office/powerpoint/2010/main" val="27339736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81429" y="1600200"/>
            <a:ext cx="3936999" cy="4525963"/>
          </a:xfrm>
        </p:spPr>
        <p:txBody>
          <a:bodyPr/>
          <a:lstStyle/>
          <a:p>
            <a:pPr marL="0" indent="0" algn="ctr">
              <a:buNone/>
            </a:pPr>
            <a:endParaRPr lang="en-US" sz="2000" dirty="0">
              <a:solidFill>
                <a:srgbClr val="BFBFBF"/>
              </a:solidFill>
            </a:endParaRPr>
          </a:p>
          <a:p>
            <a:pPr marL="0" indent="0" algn="r">
              <a:buNone/>
            </a:pPr>
            <a:r>
              <a:rPr lang="en-US" sz="5400" dirty="0" smtClean="0">
                <a:solidFill>
                  <a:schemeClr val="bg1">
                    <a:lumMod val="75000"/>
                  </a:schemeClr>
                </a:solidFill>
              </a:rPr>
              <a:t>Open</a:t>
            </a:r>
          </a:p>
          <a:p>
            <a:pPr marL="0" indent="0" algn="r">
              <a:buNone/>
            </a:pPr>
            <a:r>
              <a:rPr lang="en-US" sz="5400" dirty="0" smtClean="0">
                <a:solidFill>
                  <a:srgbClr val="000000"/>
                </a:solidFill>
              </a:rPr>
              <a:t>Single-blind</a:t>
            </a:r>
          </a:p>
          <a:p>
            <a:pPr marL="0" indent="0" algn="r">
              <a:buNone/>
            </a:pPr>
            <a:endParaRPr lang="en-US" sz="5400" dirty="0"/>
          </a:p>
        </p:txBody>
      </p:sp>
      <p:sp>
        <p:nvSpPr>
          <p:cNvPr id="3" name="Title 2"/>
          <p:cNvSpPr>
            <a:spLocks noGrp="1"/>
          </p:cNvSpPr>
          <p:nvPr>
            <p:ph type="title"/>
          </p:nvPr>
        </p:nvSpPr>
        <p:spPr/>
        <p:txBody>
          <a:bodyPr/>
          <a:lstStyle/>
          <a:p>
            <a:endParaRPr lang="en-US"/>
          </a:p>
        </p:txBody>
      </p:sp>
      <p:sp>
        <p:nvSpPr>
          <p:cNvPr id="6" name="Title 1"/>
          <p:cNvSpPr txBox="1">
            <a:spLocks/>
          </p:cNvSpPr>
          <p:nvPr/>
        </p:nvSpPr>
        <p:spPr>
          <a:xfrm>
            <a:off x="457200" y="274638"/>
            <a:ext cx="4114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Review Procedures</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39770" y="0"/>
            <a:ext cx="4804230" cy="6858000"/>
          </a:xfrm>
          <a:prstGeom prst="rect">
            <a:avLst/>
          </a:prstGeom>
        </p:spPr>
      </p:pic>
      <p:sp>
        <p:nvSpPr>
          <p:cNvPr id="5" name="Rectangle 4"/>
          <p:cNvSpPr/>
          <p:nvPr/>
        </p:nvSpPr>
        <p:spPr>
          <a:xfrm>
            <a:off x="0" y="6488668"/>
            <a:ext cx="9125857" cy="369332"/>
          </a:xfrm>
          <a:prstGeom prst="rect">
            <a:avLst/>
          </a:prstGeom>
        </p:spPr>
        <p:txBody>
          <a:bodyPr wrap="square">
            <a:spAutoFit/>
          </a:bodyPr>
          <a:lstStyle/>
          <a:p>
            <a:r>
              <a:rPr lang="en-US" dirty="0"/>
              <a:t>http://think-analyze-</a:t>
            </a:r>
            <a:r>
              <a:rPr lang="en-US" dirty="0" err="1"/>
              <a:t>beyou.deviantart.com</a:t>
            </a:r>
            <a:r>
              <a:rPr lang="en-US" dirty="0"/>
              <a:t>/art/lady-justice-475450349</a:t>
            </a:r>
          </a:p>
        </p:txBody>
      </p:sp>
    </p:spTree>
    <p:extLst>
      <p:ext uri="{BB962C8B-B14F-4D97-AF65-F5344CB8AC3E}">
        <p14:creationId xmlns:p14="http://schemas.microsoft.com/office/powerpoint/2010/main" val="66597360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81429" y="1600200"/>
            <a:ext cx="3936999" cy="4525963"/>
          </a:xfrm>
        </p:spPr>
        <p:txBody>
          <a:bodyPr/>
          <a:lstStyle/>
          <a:p>
            <a:pPr marL="0" indent="0" algn="ctr">
              <a:buNone/>
            </a:pPr>
            <a:endParaRPr lang="en-US" sz="2000" dirty="0">
              <a:solidFill>
                <a:srgbClr val="BFBFBF"/>
              </a:solidFill>
            </a:endParaRPr>
          </a:p>
          <a:p>
            <a:pPr marL="0" indent="0" algn="r">
              <a:buNone/>
            </a:pPr>
            <a:r>
              <a:rPr lang="en-US" sz="5400" dirty="0" smtClean="0">
                <a:solidFill>
                  <a:srgbClr val="BFBFBF"/>
                </a:solidFill>
              </a:rPr>
              <a:t>Open</a:t>
            </a:r>
          </a:p>
          <a:p>
            <a:pPr marL="0" indent="0" algn="r">
              <a:buNone/>
            </a:pPr>
            <a:r>
              <a:rPr lang="en-US" sz="5400" dirty="0" smtClean="0">
                <a:solidFill>
                  <a:srgbClr val="BFBFBF"/>
                </a:solidFill>
              </a:rPr>
              <a:t>Single-blind</a:t>
            </a:r>
          </a:p>
          <a:p>
            <a:pPr marL="0" indent="0" algn="r">
              <a:buNone/>
            </a:pPr>
            <a:r>
              <a:rPr lang="en-US" sz="5400" dirty="0" smtClean="0"/>
              <a:t>Double-blind</a:t>
            </a:r>
          </a:p>
          <a:p>
            <a:pPr marL="0" indent="0" algn="r">
              <a:buNone/>
            </a:pPr>
            <a:endParaRPr lang="en-US" sz="5400" dirty="0"/>
          </a:p>
        </p:txBody>
      </p:sp>
      <p:sp>
        <p:nvSpPr>
          <p:cNvPr id="3" name="Title 2"/>
          <p:cNvSpPr>
            <a:spLocks noGrp="1"/>
          </p:cNvSpPr>
          <p:nvPr>
            <p:ph type="title"/>
          </p:nvPr>
        </p:nvSpPr>
        <p:spPr/>
        <p:txBody>
          <a:bodyPr/>
          <a:lstStyle/>
          <a:p>
            <a:endParaRPr lang="en-US"/>
          </a:p>
        </p:txBody>
      </p:sp>
      <p:sp>
        <p:nvSpPr>
          <p:cNvPr id="6" name="Title 1"/>
          <p:cNvSpPr txBox="1">
            <a:spLocks/>
          </p:cNvSpPr>
          <p:nvPr/>
        </p:nvSpPr>
        <p:spPr>
          <a:xfrm>
            <a:off x="457200" y="274638"/>
            <a:ext cx="4114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smtClean="0"/>
              <a:t>Review Procedures</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39770" y="0"/>
            <a:ext cx="4804230" cy="6858000"/>
          </a:xfrm>
          <a:prstGeom prst="rect">
            <a:avLst/>
          </a:prstGeom>
        </p:spPr>
      </p:pic>
      <p:sp>
        <p:nvSpPr>
          <p:cNvPr id="5" name="Rectangle 4"/>
          <p:cNvSpPr/>
          <p:nvPr/>
        </p:nvSpPr>
        <p:spPr>
          <a:xfrm>
            <a:off x="0" y="6488668"/>
            <a:ext cx="9125857" cy="369332"/>
          </a:xfrm>
          <a:prstGeom prst="rect">
            <a:avLst/>
          </a:prstGeom>
        </p:spPr>
        <p:txBody>
          <a:bodyPr wrap="square">
            <a:spAutoFit/>
          </a:bodyPr>
          <a:lstStyle/>
          <a:p>
            <a:r>
              <a:rPr lang="en-US" dirty="0"/>
              <a:t>http://think-analyze-</a:t>
            </a:r>
            <a:r>
              <a:rPr lang="en-US" dirty="0" err="1"/>
              <a:t>beyou.deviantart.com</a:t>
            </a:r>
            <a:r>
              <a:rPr lang="en-US" dirty="0"/>
              <a:t>/art/lady-justice-475450349</a:t>
            </a:r>
          </a:p>
        </p:txBody>
      </p:sp>
    </p:spTree>
    <p:extLst>
      <p:ext uri="{BB962C8B-B14F-4D97-AF65-F5344CB8AC3E}">
        <p14:creationId xmlns:p14="http://schemas.microsoft.com/office/powerpoint/2010/main" val="388945140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Reviews </a:t>
            </a:r>
            <a:r>
              <a:rPr lang="en-US" dirty="0" err="1" smtClean="0"/>
              <a:t>tl;dr</a:t>
            </a:r>
            <a:endParaRPr lang="en-US" dirty="0"/>
          </a:p>
        </p:txBody>
      </p:sp>
      <p:sp>
        <p:nvSpPr>
          <p:cNvPr id="4" name="Content Placeholder 2"/>
          <p:cNvSpPr>
            <a:spLocks noGrp="1"/>
          </p:cNvSpPr>
          <p:nvPr>
            <p:ph idx="1"/>
          </p:nvPr>
        </p:nvSpPr>
        <p:spPr/>
        <p:txBody>
          <a:bodyPr/>
          <a:lstStyle/>
          <a:p>
            <a:pPr marL="0" indent="0" algn="ctr">
              <a:buNone/>
            </a:pPr>
            <a:endParaRPr lang="en-US" sz="2000" dirty="0" smtClean="0">
              <a:solidFill>
                <a:schemeClr val="accent4"/>
              </a:solidFill>
            </a:endParaRPr>
          </a:p>
          <a:p>
            <a:pPr marL="0" indent="0">
              <a:buNone/>
            </a:pPr>
            <a:r>
              <a:rPr lang="en-US" sz="5400" dirty="0" smtClean="0">
                <a:solidFill>
                  <a:schemeClr val="accent4"/>
                </a:solidFill>
              </a:rPr>
              <a:t>Confidentiality</a:t>
            </a:r>
          </a:p>
          <a:p>
            <a:pPr marL="0" indent="0">
              <a:buNone/>
            </a:pPr>
            <a:r>
              <a:rPr lang="en-US" sz="5400" dirty="0" smtClean="0">
                <a:solidFill>
                  <a:schemeClr val="accent4"/>
                </a:solidFill>
              </a:rPr>
              <a:t>Reliability</a:t>
            </a:r>
          </a:p>
          <a:p>
            <a:pPr marL="0" indent="0">
              <a:buNone/>
            </a:pPr>
            <a:endParaRPr lang="en-US" sz="5400" dirty="0" smtClean="0">
              <a:solidFill>
                <a:schemeClr val="accent4"/>
              </a:solidFill>
            </a:endParaRPr>
          </a:p>
          <a:p>
            <a:pPr marL="0" indent="0">
              <a:buNone/>
            </a:pPr>
            <a:r>
              <a:rPr lang="en-US" sz="5400" dirty="0" smtClean="0">
                <a:solidFill>
                  <a:schemeClr val="accent4"/>
                </a:solidFill>
              </a:rPr>
              <a:t>Professionalism</a:t>
            </a:r>
          </a:p>
          <a:p>
            <a:pPr marL="0" indent="0" algn="ctr">
              <a:buNone/>
            </a:pPr>
            <a:endParaRPr lang="en-US" sz="5400" dirty="0"/>
          </a:p>
        </p:txBody>
      </p:sp>
    </p:spTree>
    <p:extLst>
      <p:ext uri="{BB962C8B-B14F-4D97-AF65-F5344CB8AC3E}">
        <p14:creationId xmlns:p14="http://schemas.microsoft.com/office/powerpoint/2010/main" val="15170207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“research </a:t>
            </a:r>
            <a:r>
              <a:rPr lang="en-US" dirty="0"/>
              <a:t>misconduct is defined as </a:t>
            </a:r>
            <a:r>
              <a:rPr lang="en-US" dirty="0">
                <a:solidFill>
                  <a:schemeClr val="accent3">
                    <a:lumMod val="75000"/>
                  </a:schemeClr>
                </a:solidFill>
              </a:rPr>
              <a:t>fabrication</a:t>
            </a:r>
            <a:r>
              <a:rPr lang="en-US" dirty="0"/>
              <a:t>, </a:t>
            </a:r>
            <a:r>
              <a:rPr lang="en-US" dirty="0">
                <a:solidFill>
                  <a:schemeClr val="accent3">
                    <a:lumMod val="75000"/>
                  </a:schemeClr>
                </a:solidFill>
              </a:rPr>
              <a:t>falsification</a:t>
            </a:r>
            <a:r>
              <a:rPr lang="en-US" dirty="0"/>
              <a:t>, or </a:t>
            </a:r>
            <a:r>
              <a:rPr lang="en-US" dirty="0">
                <a:solidFill>
                  <a:srgbClr val="77933C"/>
                </a:solidFill>
              </a:rPr>
              <a:t>plagiarism</a:t>
            </a:r>
            <a:r>
              <a:rPr lang="en-US" dirty="0"/>
              <a:t> in proposing, performing, or reviewing research, or in reporting research results."</a:t>
            </a:r>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0428" y="5134428"/>
            <a:ext cx="1705429" cy="1705429"/>
          </a:xfrm>
          <a:prstGeom prst="rect">
            <a:avLst/>
          </a:prstGeom>
        </p:spPr>
      </p:pic>
      <p:sp>
        <p:nvSpPr>
          <p:cNvPr id="5" name="TextBox 4"/>
          <p:cNvSpPr txBox="1"/>
          <p:nvPr/>
        </p:nvSpPr>
        <p:spPr>
          <a:xfrm>
            <a:off x="707570" y="5756831"/>
            <a:ext cx="6712858" cy="738664"/>
          </a:xfrm>
          <a:prstGeom prst="rect">
            <a:avLst/>
          </a:prstGeom>
          <a:noFill/>
        </p:spPr>
        <p:txBody>
          <a:bodyPr wrap="square" rtlCol="0">
            <a:spAutoFit/>
          </a:bodyPr>
          <a:lstStyle/>
          <a:p>
            <a:r>
              <a:rPr lang="en-US" sz="2400" dirty="0"/>
              <a:t>US Office of Science and Technology Policy, 2000</a:t>
            </a:r>
          </a:p>
          <a:p>
            <a:endParaRPr lang="en-US" dirty="0"/>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dirty="0" smtClean="0"/>
              <a:t>What is Research Misconduct?</a:t>
            </a:r>
            <a:endParaRPr lang="en-US" dirty="0"/>
          </a:p>
        </p:txBody>
      </p:sp>
    </p:spTree>
    <p:extLst>
      <p:ext uri="{BB962C8B-B14F-4D97-AF65-F5344CB8AC3E}">
        <p14:creationId xmlns:p14="http://schemas.microsoft.com/office/powerpoint/2010/main" val="353731359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Reviews </a:t>
            </a:r>
            <a:r>
              <a:rPr lang="en-US" dirty="0" err="1" smtClean="0"/>
              <a:t>tl;dr</a:t>
            </a:r>
            <a:endParaRPr lang="en-US" dirty="0"/>
          </a:p>
        </p:txBody>
      </p:sp>
      <p:sp>
        <p:nvSpPr>
          <p:cNvPr id="4" name="Content Placeholder 2"/>
          <p:cNvSpPr>
            <a:spLocks noGrp="1"/>
          </p:cNvSpPr>
          <p:nvPr>
            <p:ph idx="1"/>
          </p:nvPr>
        </p:nvSpPr>
        <p:spPr/>
        <p:txBody>
          <a:bodyPr/>
          <a:lstStyle/>
          <a:p>
            <a:pPr marL="0" indent="0" algn="ctr">
              <a:buNone/>
            </a:pPr>
            <a:endParaRPr lang="en-US" sz="2000" dirty="0" smtClean="0">
              <a:solidFill>
                <a:schemeClr val="accent4"/>
              </a:solidFill>
            </a:endParaRPr>
          </a:p>
          <a:p>
            <a:pPr marL="0" indent="0">
              <a:buNone/>
            </a:pPr>
            <a:r>
              <a:rPr lang="en-US" sz="5400" dirty="0" smtClean="0">
                <a:solidFill>
                  <a:schemeClr val="accent4"/>
                </a:solidFill>
              </a:rPr>
              <a:t>Confidentiality</a:t>
            </a:r>
          </a:p>
          <a:p>
            <a:pPr marL="0" indent="0">
              <a:buNone/>
            </a:pPr>
            <a:r>
              <a:rPr lang="en-US" sz="5400" dirty="0" smtClean="0">
                <a:solidFill>
                  <a:schemeClr val="accent4"/>
                </a:solidFill>
              </a:rPr>
              <a:t>Reliability</a:t>
            </a:r>
          </a:p>
          <a:p>
            <a:pPr marL="0" indent="0">
              <a:buNone/>
            </a:pPr>
            <a:endParaRPr lang="en-US" sz="5400" dirty="0" smtClean="0">
              <a:solidFill>
                <a:schemeClr val="accent4"/>
              </a:solidFill>
            </a:endParaRPr>
          </a:p>
          <a:p>
            <a:pPr marL="0" indent="0">
              <a:buNone/>
            </a:pPr>
            <a:r>
              <a:rPr lang="en-US" sz="5400" dirty="0" smtClean="0">
                <a:solidFill>
                  <a:schemeClr val="accent4"/>
                </a:solidFill>
              </a:rPr>
              <a:t>Professionalism</a:t>
            </a:r>
          </a:p>
          <a:p>
            <a:pPr marL="0" indent="0" algn="ctr">
              <a:buNone/>
            </a:pPr>
            <a:endParaRPr lang="en-US" sz="5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8588" y="2428780"/>
            <a:ext cx="5443555" cy="2703608"/>
          </a:xfrm>
          <a:prstGeom prst="rect">
            <a:avLst/>
          </a:prstGeom>
        </p:spPr>
      </p:pic>
    </p:spTree>
    <p:extLst>
      <p:ext uri="{BB962C8B-B14F-4D97-AF65-F5344CB8AC3E}">
        <p14:creationId xmlns:p14="http://schemas.microsoft.com/office/powerpoint/2010/main" val="154088503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381000"/>
            <a:ext cx="9144000" cy="6080760"/>
          </a:xfrm>
          <a:prstGeom prst="rect">
            <a:avLst/>
          </a:prstGeom>
        </p:spPr>
      </p:pic>
      <p:sp>
        <p:nvSpPr>
          <p:cNvPr id="5" name="Rectangle 4"/>
          <p:cNvSpPr/>
          <p:nvPr/>
        </p:nvSpPr>
        <p:spPr>
          <a:xfrm>
            <a:off x="0" y="6488668"/>
            <a:ext cx="9144000" cy="369332"/>
          </a:xfrm>
          <a:prstGeom prst="rect">
            <a:avLst/>
          </a:prstGeom>
        </p:spPr>
        <p:txBody>
          <a:bodyPr wrap="square">
            <a:spAutoFit/>
          </a:bodyPr>
          <a:lstStyle/>
          <a:p>
            <a:r>
              <a:rPr lang="en-US" dirty="0"/>
              <a:t>https://</a:t>
            </a:r>
            <a:r>
              <a:rPr lang="en-US" dirty="0" err="1"/>
              <a:t>commons.wikimedia.org</a:t>
            </a:r>
            <a:r>
              <a:rPr lang="en-US" dirty="0"/>
              <a:t>/wiki/</a:t>
            </a:r>
            <a:r>
              <a:rPr lang="en-US" dirty="0" err="1"/>
              <a:t>File:Uniformity.jpg</a:t>
            </a:r>
            <a:endParaRPr lang="en-US" dirty="0"/>
          </a:p>
        </p:txBody>
      </p:sp>
    </p:spTree>
    <p:extLst>
      <p:ext uri="{BB962C8B-B14F-4D97-AF65-F5344CB8AC3E}">
        <p14:creationId xmlns:p14="http://schemas.microsoft.com/office/powerpoint/2010/main" val="329237610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381000"/>
            <a:ext cx="9144000" cy="6089637"/>
          </a:xfrm>
          <a:prstGeom prst="rect">
            <a:avLst/>
          </a:prstGeom>
        </p:spPr>
      </p:pic>
      <p:sp>
        <p:nvSpPr>
          <p:cNvPr id="6" name="Rectangle 5"/>
          <p:cNvSpPr/>
          <p:nvPr/>
        </p:nvSpPr>
        <p:spPr>
          <a:xfrm>
            <a:off x="0" y="6470637"/>
            <a:ext cx="9144000" cy="369332"/>
          </a:xfrm>
          <a:prstGeom prst="rect">
            <a:avLst/>
          </a:prstGeom>
        </p:spPr>
        <p:txBody>
          <a:bodyPr wrap="square">
            <a:spAutoFit/>
          </a:bodyPr>
          <a:lstStyle/>
          <a:p>
            <a:r>
              <a:rPr lang="en-US" dirty="0"/>
              <a:t>http://</a:t>
            </a:r>
            <a:r>
              <a:rPr lang="en-US" dirty="0" err="1"/>
              <a:t>www.freestockphotos.biz</a:t>
            </a:r>
            <a:r>
              <a:rPr lang="en-US" dirty="0"/>
              <a:t>/</a:t>
            </a:r>
            <a:r>
              <a:rPr lang="en-US" dirty="0" err="1"/>
              <a:t>stockphoto</a:t>
            </a:r>
            <a:r>
              <a:rPr lang="en-US" dirty="0"/>
              <a:t>/8450</a:t>
            </a:r>
          </a:p>
        </p:txBody>
      </p:sp>
    </p:spTree>
    <p:extLst>
      <p:ext uri="{BB962C8B-B14F-4D97-AF65-F5344CB8AC3E}">
        <p14:creationId xmlns:p14="http://schemas.microsoft.com/office/powerpoint/2010/main" val="9512774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488668"/>
            <a:ext cx="8363857" cy="369332"/>
          </a:xfrm>
          <a:prstGeom prst="rect">
            <a:avLst/>
          </a:prstGeom>
        </p:spPr>
        <p:txBody>
          <a:bodyPr wrap="square">
            <a:spAutoFit/>
          </a:bodyPr>
          <a:lstStyle/>
          <a:p>
            <a:r>
              <a:rPr lang="en-US" dirty="0"/>
              <a:t>https://</a:t>
            </a:r>
            <a:r>
              <a:rPr lang="en-US" dirty="0" err="1"/>
              <a:t>pixabay.com</a:t>
            </a:r>
            <a:r>
              <a:rPr lang="en-US" dirty="0"/>
              <a:t>/en/humanity-silhouettes-human-circle-454880/</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213"/>
            <a:ext cx="9144000" cy="6462713"/>
          </a:xfrm>
          <a:prstGeom prst="rect">
            <a:avLst/>
          </a:prstGeom>
        </p:spPr>
      </p:pic>
    </p:spTree>
    <p:extLst>
      <p:ext uri="{BB962C8B-B14F-4D97-AF65-F5344CB8AC3E}">
        <p14:creationId xmlns:p14="http://schemas.microsoft.com/office/powerpoint/2010/main" val="297432237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Respect for Persons</a:t>
            </a:r>
            <a:endParaRPr lang="en-US" dirty="0"/>
          </a:p>
        </p:txBody>
      </p:sp>
      <p:sp>
        <p:nvSpPr>
          <p:cNvPr id="3" name="Content Placeholder 2"/>
          <p:cNvSpPr>
            <a:spLocks noGrp="1"/>
          </p:cNvSpPr>
          <p:nvPr>
            <p:ph idx="1"/>
          </p:nvPr>
        </p:nvSpPr>
        <p:spPr/>
        <p:txBody>
          <a:bodyPr/>
          <a:lstStyle/>
          <a:p>
            <a:pPr marL="0" indent="0" algn="ctr">
              <a:buNone/>
            </a:pPr>
            <a:r>
              <a:rPr lang="en-US" dirty="0" smtClean="0"/>
              <a:t/>
            </a:r>
            <a:br>
              <a:rPr lang="en-US" dirty="0" smtClean="0"/>
            </a:br>
            <a:endParaRPr lang="en-US" dirty="0" smtClean="0"/>
          </a:p>
          <a:p>
            <a:pPr marL="0" indent="0" algn="ctr">
              <a:buNone/>
            </a:pPr>
            <a:r>
              <a:rPr lang="en-US" sz="4800" dirty="0" smtClean="0"/>
              <a:t>Informed Consent</a:t>
            </a:r>
            <a:endParaRPr lang="en-US" sz="4800" dirty="0"/>
          </a:p>
        </p:txBody>
      </p:sp>
    </p:spTree>
    <p:extLst>
      <p:ext uri="{BB962C8B-B14F-4D97-AF65-F5344CB8AC3E}">
        <p14:creationId xmlns:p14="http://schemas.microsoft.com/office/powerpoint/2010/main" val="321979086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Beneficence</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4400" dirty="0" smtClean="0"/>
              <a:t>Do No Harm</a:t>
            </a:r>
          </a:p>
          <a:p>
            <a:pPr marL="0" indent="0" algn="ctr">
              <a:buNone/>
            </a:pPr>
            <a:endParaRPr lang="en-US" sz="4400" dirty="0" smtClean="0"/>
          </a:p>
          <a:p>
            <a:pPr marL="0" indent="0" algn="ctr">
              <a:buNone/>
            </a:pPr>
            <a:r>
              <a:rPr lang="en-US" sz="4400" dirty="0" smtClean="0"/>
              <a:t>Maximize Benefits</a:t>
            </a:r>
            <a:endParaRPr lang="en-US" sz="4400" dirty="0"/>
          </a:p>
        </p:txBody>
      </p:sp>
    </p:spTree>
    <p:extLst>
      <p:ext uri="{BB962C8B-B14F-4D97-AF65-F5344CB8AC3E}">
        <p14:creationId xmlns:p14="http://schemas.microsoft.com/office/powerpoint/2010/main" val="76148786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Justice</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69143"/>
            <a:ext cx="9144000" cy="4862286"/>
          </a:xfrm>
          <a:prstGeom prst="rect">
            <a:avLst/>
          </a:prstGeom>
        </p:spPr>
      </p:pic>
      <p:sp>
        <p:nvSpPr>
          <p:cNvPr id="5" name="Rectangle 4"/>
          <p:cNvSpPr/>
          <p:nvPr/>
        </p:nvSpPr>
        <p:spPr>
          <a:xfrm>
            <a:off x="0" y="6488668"/>
            <a:ext cx="8527143" cy="369332"/>
          </a:xfrm>
          <a:prstGeom prst="rect">
            <a:avLst/>
          </a:prstGeom>
        </p:spPr>
        <p:txBody>
          <a:bodyPr wrap="square">
            <a:spAutoFit/>
          </a:bodyPr>
          <a:lstStyle/>
          <a:p>
            <a:r>
              <a:rPr lang="en-US" dirty="0"/>
              <a:t>http://</a:t>
            </a:r>
            <a:r>
              <a:rPr lang="en-US" dirty="0" err="1"/>
              <a:t>www.public</a:t>
            </a:r>
            <a:r>
              <a:rPr lang="en-US" dirty="0"/>
              <a:t>-domain-</a:t>
            </a:r>
            <a:r>
              <a:rPr lang="en-US" dirty="0" err="1"/>
              <a:t>image.com</a:t>
            </a:r>
            <a:r>
              <a:rPr lang="en-US" dirty="0"/>
              <a:t>/objects/slides/scales-of-</a:t>
            </a:r>
            <a:r>
              <a:rPr lang="en-US" dirty="0" err="1"/>
              <a:t>justice.html</a:t>
            </a:r>
            <a:endParaRPr lang="en-US" dirty="0"/>
          </a:p>
        </p:txBody>
      </p:sp>
    </p:spTree>
    <p:extLst>
      <p:ext uri="{BB962C8B-B14F-4D97-AF65-F5344CB8AC3E}">
        <p14:creationId xmlns:p14="http://schemas.microsoft.com/office/powerpoint/2010/main" val="372002043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500" y="0"/>
            <a:ext cx="8238754" cy="6858000"/>
          </a:xfrm>
          <a:prstGeom prst="rect">
            <a:avLst/>
          </a:prstGeom>
        </p:spPr>
      </p:pic>
    </p:spTree>
    <p:extLst>
      <p:ext uri="{BB962C8B-B14F-4D97-AF65-F5344CB8AC3E}">
        <p14:creationId xmlns:p14="http://schemas.microsoft.com/office/powerpoint/2010/main" val="1953334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488668"/>
            <a:ext cx="9343571" cy="369332"/>
          </a:xfrm>
          <a:prstGeom prst="rect">
            <a:avLst/>
          </a:prstGeom>
        </p:spPr>
        <p:txBody>
          <a:bodyPr wrap="square">
            <a:spAutoFit/>
          </a:bodyPr>
          <a:lstStyle/>
          <a:p>
            <a:r>
              <a:rPr lang="en-US" dirty="0"/>
              <a:t>https://</a:t>
            </a:r>
            <a:r>
              <a:rPr lang="en-US" dirty="0" err="1"/>
              <a:t>www.flickr.com</a:t>
            </a:r>
            <a:r>
              <a:rPr lang="en-US" dirty="0"/>
              <a:t>/photos/ptc24/2327932500</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0047"/>
          </a:xfrm>
          <a:prstGeom prst="rect">
            <a:avLst/>
          </a:prstGeom>
        </p:spPr>
      </p:pic>
    </p:spTree>
    <p:extLst>
      <p:ext uri="{BB962C8B-B14F-4D97-AF65-F5344CB8AC3E}">
        <p14:creationId xmlns:p14="http://schemas.microsoft.com/office/powerpoint/2010/main" val="38563863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500" y="0"/>
            <a:ext cx="8238754" cy="6858000"/>
          </a:xfrm>
          <a:prstGeom prst="rect">
            <a:avLst/>
          </a:prstGeom>
        </p:spPr>
      </p:pic>
      <p:sp>
        <p:nvSpPr>
          <p:cNvPr id="3" name="Rectangle 2"/>
          <p:cNvSpPr/>
          <p:nvPr/>
        </p:nvSpPr>
        <p:spPr>
          <a:xfrm rot="20037159">
            <a:off x="2406703" y="3157945"/>
            <a:ext cx="4007989"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rgbClr val="FF0000"/>
              </a:contourClr>
            </a:sp3d>
          </a:bodyPr>
          <a:lstStyle/>
          <a:p>
            <a:pPr algn="ctr"/>
            <a:r>
              <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EXEMPT</a:t>
            </a:r>
            <a:endPar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rot="20100753">
            <a:off x="2077004" y="3070506"/>
            <a:ext cx="4836730" cy="167546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021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a:t>
            </a:r>
            <a:r>
              <a:rPr lang="en-US" b="1" dirty="0" smtClean="0">
                <a:solidFill>
                  <a:schemeClr val="accent4"/>
                </a:solidFill>
              </a:rPr>
              <a:t>research</a:t>
            </a:r>
            <a:r>
              <a:rPr lang="en-US" dirty="0" smtClean="0">
                <a:solidFill>
                  <a:schemeClr val="accent4"/>
                </a:solidFill>
              </a:rPr>
              <a:t> </a:t>
            </a:r>
            <a:r>
              <a:rPr lang="en-US" dirty="0"/>
              <a:t>misconduct is defined as fabrication, falsification, or plagiarism in proposing, performing, or reviewing research, or in reporting research results."</a:t>
            </a:r>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0428" y="5134428"/>
            <a:ext cx="1705429" cy="1705429"/>
          </a:xfrm>
          <a:prstGeom prst="rect">
            <a:avLst/>
          </a:prstGeom>
        </p:spPr>
      </p:pic>
      <p:sp>
        <p:nvSpPr>
          <p:cNvPr id="5" name="TextBox 4"/>
          <p:cNvSpPr txBox="1"/>
          <p:nvPr/>
        </p:nvSpPr>
        <p:spPr>
          <a:xfrm>
            <a:off x="707570" y="5756831"/>
            <a:ext cx="6712858" cy="738664"/>
          </a:xfrm>
          <a:prstGeom prst="rect">
            <a:avLst/>
          </a:prstGeom>
          <a:noFill/>
        </p:spPr>
        <p:txBody>
          <a:bodyPr wrap="square" rtlCol="0">
            <a:spAutoFit/>
          </a:bodyPr>
          <a:lstStyle/>
          <a:p>
            <a:r>
              <a:rPr lang="en-US" sz="2400" dirty="0"/>
              <a:t>US Office of Science and Technology Policy, 2000</a:t>
            </a:r>
          </a:p>
          <a:p>
            <a:endParaRPr lang="en-US" dirty="0"/>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dirty="0" smtClean="0"/>
              <a:t>What is Research Misconduct?</a:t>
            </a:r>
            <a:endParaRPr lang="en-US" dirty="0"/>
          </a:p>
        </p:txBody>
      </p:sp>
    </p:spTree>
    <p:extLst>
      <p:ext uri="{BB962C8B-B14F-4D97-AF65-F5344CB8AC3E}">
        <p14:creationId xmlns:p14="http://schemas.microsoft.com/office/powerpoint/2010/main" val="30388199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6000" dirty="0" smtClean="0">
                <a:solidFill>
                  <a:schemeClr val="accent4"/>
                </a:solidFill>
                <a:latin typeface="+mj-lt"/>
              </a:rPr>
              <a:t>IRB-Approved </a:t>
            </a:r>
            <a:r>
              <a:rPr lang="en-US" sz="8000" dirty="0" smtClean="0">
                <a:latin typeface="+mj-lt"/>
                <a:ea typeface="ＭＳ ゴシック"/>
                <a:cs typeface="ＭＳ ゴシック"/>
              </a:rPr>
              <a:t>≠</a:t>
            </a:r>
            <a:r>
              <a:rPr lang="en-US" sz="6000" dirty="0" smtClean="0">
                <a:latin typeface="+mj-lt"/>
                <a:ea typeface="ＭＳ ゴシック"/>
                <a:cs typeface="ＭＳ ゴシック"/>
              </a:rPr>
              <a:t> </a:t>
            </a:r>
            <a:r>
              <a:rPr lang="en-US" sz="6000" dirty="0" smtClean="0">
                <a:solidFill>
                  <a:schemeClr val="accent3"/>
                </a:solidFill>
                <a:latin typeface="+mj-lt"/>
                <a:ea typeface="ＭＳ ゴシック"/>
                <a:cs typeface="ＭＳ ゴシック"/>
              </a:rPr>
              <a:t>Ethical</a:t>
            </a:r>
            <a:endParaRPr lang="en-US" sz="6000" dirty="0">
              <a:solidFill>
                <a:schemeClr val="accent3"/>
              </a:solidFill>
              <a:latin typeface="+mj-lt"/>
            </a:endParaRPr>
          </a:p>
        </p:txBody>
      </p:sp>
    </p:spTree>
    <p:extLst>
      <p:ext uri="{BB962C8B-B14F-4D97-AF65-F5344CB8AC3E}">
        <p14:creationId xmlns:p14="http://schemas.microsoft.com/office/powerpoint/2010/main" val="109702027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508000" y="0"/>
            <a:ext cx="8127630" cy="6858000"/>
          </a:xfrm>
          <a:prstGeom prst="rect">
            <a:avLst/>
          </a:prstGeom>
        </p:spPr>
      </p:pic>
    </p:spTree>
    <p:extLst>
      <p:ext uri="{BB962C8B-B14F-4D97-AF65-F5344CB8AC3E}">
        <p14:creationId xmlns:p14="http://schemas.microsoft.com/office/powerpoint/2010/main" val="216323063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508000" y="0"/>
            <a:ext cx="8127630" cy="6858000"/>
          </a:xfrm>
          <a:prstGeom prst="rect">
            <a:avLst/>
          </a:prstGeom>
        </p:spPr>
      </p:pic>
      <p:pic>
        <p:nvPicPr>
          <p:cNvPr id="5" name="Picture 4"/>
          <p:cNvPicPr>
            <a:picLocks noChangeAspect="1"/>
          </p:cNvPicPr>
          <p:nvPr/>
        </p:nvPicPr>
        <p:blipFill>
          <a:blip r:embed="rId4"/>
          <a:stretch>
            <a:fillRect/>
          </a:stretch>
        </p:blipFill>
        <p:spPr>
          <a:xfrm>
            <a:off x="-1" y="3361871"/>
            <a:ext cx="9144000" cy="26255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416117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464402"/>
            <a:ext cx="4455066" cy="369332"/>
          </a:xfrm>
          <a:prstGeom prst="rect">
            <a:avLst/>
          </a:prstGeom>
        </p:spPr>
        <p:txBody>
          <a:bodyPr wrap="none">
            <a:spAutoFit/>
          </a:bodyPr>
          <a:lstStyle/>
          <a:p>
            <a:r>
              <a:rPr lang="en-US" dirty="0"/>
              <a:t>https://</a:t>
            </a:r>
            <a:r>
              <a:rPr lang="en-US" dirty="0" err="1"/>
              <a:t>www.ethicalresearch.org</a:t>
            </a:r>
            <a:r>
              <a:rPr lang="en-US" dirty="0"/>
              <a:t>/</a:t>
            </a:r>
            <a:r>
              <a:rPr lang="en-US" dirty="0" err="1"/>
              <a:t>efp</a:t>
            </a:r>
            <a:r>
              <a:rPr lang="en-US" dirty="0"/>
              <a:t>/</a:t>
            </a:r>
            <a:r>
              <a:rPr lang="en-US" dirty="0" err="1"/>
              <a:t>netsec</a:t>
            </a:r>
            <a:r>
              <a:rPr lang="en-US" dirty="0"/>
              <a:t>/</a:t>
            </a:r>
          </a:p>
        </p:txBody>
      </p:sp>
      <p:pic>
        <p:nvPicPr>
          <p:cNvPr id="5" name="Picture 4"/>
          <p:cNvPicPr>
            <a:picLocks noChangeAspect="1"/>
          </p:cNvPicPr>
          <p:nvPr/>
        </p:nvPicPr>
        <p:blipFill>
          <a:blip r:embed="rId3"/>
          <a:stretch>
            <a:fillRect/>
          </a:stretch>
        </p:blipFill>
        <p:spPr>
          <a:xfrm>
            <a:off x="0" y="1054100"/>
            <a:ext cx="9144000" cy="4747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73721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6488668"/>
            <a:ext cx="8418286" cy="369332"/>
          </a:xfrm>
          <a:prstGeom prst="rect">
            <a:avLst/>
          </a:prstGeom>
        </p:spPr>
        <p:txBody>
          <a:bodyPr wrap="square">
            <a:spAutoFit/>
          </a:bodyPr>
          <a:lstStyle/>
          <a:p>
            <a:r>
              <a:rPr lang="en-US" dirty="0"/>
              <a:t>https://</a:t>
            </a:r>
            <a:r>
              <a:rPr lang="en-US" dirty="0" err="1"/>
              <a:t>commons.wikimedia.org</a:t>
            </a:r>
            <a:r>
              <a:rPr lang="en-US" dirty="0"/>
              <a:t>/wiki/</a:t>
            </a:r>
            <a:r>
              <a:rPr lang="en-US" dirty="0" err="1"/>
              <a:t>File:Gray_scale.jpg</a:t>
            </a:r>
            <a:endParaRPr lang="en-US" dirty="0"/>
          </a:p>
        </p:txBody>
      </p:sp>
      <p:pic>
        <p:nvPicPr>
          <p:cNvPr id="5" name="Picture 4"/>
          <p:cNvPicPr>
            <a:picLocks noChangeAspect="1"/>
          </p:cNvPicPr>
          <p:nvPr/>
        </p:nvPicPr>
        <p:blipFill>
          <a:blip r:embed="rId3"/>
          <a:stretch>
            <a:fillRect/>
          </a:stretch>
        </p:blipFill>
        <p:spPr>
          <a:xfrm>
            <a:off x="0" y="-369332"/>
            <a:ext cx="9144000" cy="6858000"/>
          </a:xfrm>
          <a:prstGeom prst="rect">
            <a:avLst/>
          </a:prstGeom>
        </p:spPr>
      </p:pic>
    </p:spTree>
    <p:extLst>
      <p:ext uri="{BB962C8B-B14F-4D97-AF65-F5344CB8AC3E}">
        <p14:creationId xmlns:p14="http://schemas.microsoft.com/office/powerpoint/2010/main" val="118662506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 B Testing in Industry</a:t>
            </a: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1714" y="1417638"/>
            <a:ext cx="5429280" cy="468378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6267884"/>
            <a:ext cx="9144000" cy="646331"/>
          </a:xfrm>
          <a:prstGeom prst="rect">
            <a:avLst/>
          </a:prstGeom>
        </p:spPr>
        <p:txBody>
          <a:bodyPr wrap="square">
            <a:spAutoFit/>
          </a:bodyPr>
          <a:lstStyle/>
          <a:p>
            <a:r>
              <a:rPr lang="en-US" dirty="0"/>
              <a:t>http://</a:t>
            </a:r>
            <a:r>
              <a:rPr lang="en-US" dirty="0" err="1"/>
              <a:t>www.forbes.com</a:t>
            </a:r>
            <a:r>
              <a:rPr lang="en-US" dirty="0"/>
              <a:t>/sites/</a:t>
            </a:r>
            <a:r>
              <a:rPr lang="en-US" dirty="0" err="1"/>
              <a:t>kashmirhill</a:t>
            </a:r>
            <a:r>
              <a:rPr lang="en-US" dirty="0"/>
              <a:t>/2014/06/28/facebook-manipulated-689003-users-emotions-for-science/</a:t>
            </a:r>
          </a:p>
        </p:txBody>
      </p:sp>
    </p:spTree>
    <p:extLst>
      <p:ext uri="{BB962C8B-B14F-4D97-AF65-F5344CB8AC3E}">
        <p14:creationId xmlns:p14="http://schemas.microsoft.com/office/powerpoint/2010/main" val="369629149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 B Testing in Industry</a:t>
            </a:r>
            <a:endParaRPr lang="en-US" dirty="0"/>
          </a:p>
        </p:txBody>
      </p:sp>
      <p:sp>
        <p:nvSpPr>
          <p:cNvPr id="4" name="Rectangle 3"/>
          <p:cNvSpPr/>
          <p:nvPr/>
        </p:nvSpPr>
        <p:spPr>
          <a:xfrm>
            <a:off x="0" y="6473932"/>
            <a:ext cx="8853713" cy="369332"/>
          </a:xfrm>
          <a:prstGeom prst="rect">
            <a:avLst/>
          </a:prstGeom>
        </p:spPr>
        <p:txBody>
          <a:bodyPr wrap="square">
            <a:spAutoFit/>
          </a:bodyPr>
          <a:lstStyle/>
          <a:p>
            <a:r>
              <a:rPr lang="en-US" dirty="0"/>
              <a:t>http://</a:t>
            </a:r>
            <a:r>
              <a:rPr lang="en-US" dirty="0" err="1"/>
              <a:t>www.forbes.com</a:t>
            </a:r>
            <a:r>
              <a:rPr lang="en-US" dirty="0"/>
              <a:t>/sites/</a:t>
            </a:r>
            <a:r>
              <a:rPr lang="en-US" dirty="0" err="1"/>
              <a:t>kashmirhill</a:t>
            </a:r>
            <a:r>
              <a:rPr lang="en-US" dirty="0"/>
              <a:t>/2014/07/10/</a:t>
            </a:r>
            <a:r>
              <a:rPr lang="en-US" dirty="0" err="1"/>
              <a:t>facebook</a:t>
            </a:r>
            <a:r>
              <a:rPr lang="en-US" dirty="0"/>
              <a:t>-experiments-on-users/</a:t>
            </a:r>
          </a:p>
        </p:txBody>
      </p:sp>
      <p:sp>
        <p:nvSpPr>
          <p:cNvPr id="5" name="Content Placeholder 2"/>
          <p:cNvSpPr>
            <a:spLocks noGrp="1"/>
          </p:cNvSpPr>
          <p:nvPr>
            <p:ph idx="1"/>
          </p:nvPr>
        </p:nvSpPr>
        <p:spPr>
          <a:xfrm>
            <a:off x="457200" y="1600200"/>
            <a:ext cx="8229600" cy="4525963"/>
          </a:xfrm>
        </p:spPr>
        <p:txBody>
          <a:bodyPr/>
          <a:lstStyle/>
          <a:p>
            <a:pPr marL="0" indent="0" algn="ctr">
              <a:buNone/>
            </a:pPr>
            <a:endParaRPr lang="en-US" sz="2000" dirty="0"/>
          </a:p>
          <a:p>
            <a:pPr marL="0" indent="0" algn="ctr">
              <a:buNone/>
            </a:pPr>
            <a:r>
              <a:rPr lang="en-US" sz="5400" dirty="0" smtClean="0"/>
              <a:t>Self-Censorship</a:t>
            </a:r>
          </a:p>
          <a:p>
            <a:pPr marL="0" indent="0" algn="ctr">
              <a:buNone/>
            </a:pPr>
            <a:endParaRPr lang="en-US" sz="54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429" y="1417638"/>
            <a:ext cx="1206500" cy="1206500"/>
          </a:xfrm>
          <a:prstGeom prst="rect">
            <a:avLst/>
          </a:prstGeom>
        </p:spPr>
      </p:pic>
    </p:spTree>
    <p:extLst>
      <p:ext uri="{BB962C8B-B14F-4D97-AF65-F5344CB8AC3E}">
        <p14:creationId xmlns:p14="http://schemas.microsoft.com/office/powerpoint/2010/main" val="335979868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 B Testing in Industry</a:t>
            </a:r>
            <a:endParaRPr lang="en-US" dirty="0"/>
          </a:p>
        </p:txBody>
      </p:sp>
      <p:sp>
        <p:nvSpPr>
          <p:cNvPr id="4" name="Rectangle 3"/>
          <p:cNvSpPr/>
          <p:nvPr/>
        </p:nvSpPr>
        <p:spPr>
          <a:xfrm>
            <a:off x="0" y="6473932"/>
            <a:ext cx="8853713" cy="369332"/>
          </a:xfrm>
          <a:prstGeom prst="rect">
            <a:avLst/>
          </a:prstGeom>
        </p:spPr>
        <p:txBody>
          <a:bodyPr wrap="square">
            <a:spAutoFit/>
          </a:bodyPr>
          <a:lstStyle/>
          <a:p>
            <a:r>
              <a:rPr lang="en-US" dirty="0"/>
              <a:t>http://</a:t>
            </a:r>
            <a:r>
              <a:rPr lang="en-US" dirty="0" err="1"/>
              <a:t>www.forbes.com</a:t>
            </a:r>
            <a:r>
              <a:rPr lang="en-US" dirty="0"/>
              <a:t>/sites/</a:t>
            </a:r>
            <a:r>
              <a:rPr lang="en-US" dirty="0" err="1"/>
              <a:t>kashmirhill</a:t>
            </a:r>
            <a:r>
              <a:rPr lang="en-US" dirty="0"/>
              <a:t>/2014/07/10/</a:t>
            </a:r>
            <a:r>
              <a:rPr lang="en-US" dirty="0" err="1"/>
              <a:t>facebook</a:t>
            </a:r>
            <a:r>
              <a:rPr lang="en-US" dirty="0"/>
              <a:t>-experiments-on-users/</a:t>
            </a:r>
          </a:p>
        </p:txBody>
      </p:sp>
      <p:sp>
        <p:nvSpPr>
          <p:cNvPr id="5" name="Content Placeholder 2"/>
          <p:cNvSpPr>
            <a:spLocks noGrp="1"/>
          </p:cNvSpPr>
          <p:nvPr>
            <p:ph idx="1"/>
          </p:nvPr>
        </p:nvSpPr>
        <p:spPr>
          <a:xfrm>
            <a:off x="457200" y="1600200"/>
            <a:ext cx="8229600" cy="4525963"/>
          </a:xfrm>
        </p:spPr>
        <p:txBody>
          <a:bodyPr/>
          <a:lstStyle/>
          <a:p>
            <a:pPr marL="0" indent="0" algn="ctr">
              <a:buNone/>
            </a:pPr>
            <a:endParaRPr lang="en-US" sz="2000" dirty="0"/>
          </a:p>
          <a:p>
            <a:pPr marL="0" indent="0" algn="ctr">
              <a:buNone/>
            </a:pPr>
            <a:r>
              <a:rPr lang="en-US" sz="5400" dirty="0" smtClean="0">
                <a:solidFill>
                  <a:srgbClr val="BFBFBF"/>
                </a:solidFill>
              </a:rPr>
              <a:t>Self-Censorship</a:t>
            </a:r>
          </a:p>
          <a:p>
            <a:pPr marL="0" indent="0" algn="ctr">
              <a:buNone/>
            </a:pPr>
            <a:r>
              <a:rPr lang="en-US" sz="5400" dirty="0" smtClean="0"/>
              <a:t>Offer Sharing &amp; Purchases</a:t>
            </a:r>
          </a:p>
          <a:p>
            <a:pPr marL="0" indent="0" algn="ctr">
              <a:buNone/>
            </a:pPr>
            <a:endParaRPr lang="en-US" sz="5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429" y="1417638"/>
            <a:ext cx="1206500" cy="1206500"/>
          </a:xfrm>
          <a:prstGeom prst="rect">
            <a:avLst/>
          </a:prstGeom>
        </p:spPr>
      </p:pic>
    </p:spTree>
    <p:extLst>
      <p:ext uri="{BB962C8B-B14F-4D97-AF65-F5344CB8AC3E}">
        <p14:creationId xmlns:p14="http://schemas.microsoft.com/office/powerpoint/2010/main" val="41520119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 B Testing in Industry</a:t>
            </a:r>
            <a:endParaRPr lang="en-US" dirty="0"/>
          </a:p>
        </p:txBody>
      </p:sp>
      <p:sp>
        <p:nvSpPr>
          <p:cNvPr id="4" name="Rectangle 3"/>
          <p:cNvSpPr/>
          <p:nvPr/>
        </p:nvSpPr>
        <p:spPr>
          <a:xfrm>
            <a:off x="0" y="6473932"/>
            <a:ext cx="8853713" cy="369332"/>
          </a:xfrm>
          <a:prstGeom prst="rect">
            <a:avLst/>
          </a:prstGeom>
        </p:spPr>
        <p:txBody>
          <a:bodyPr wrap="square">
            <a:spAutoFit/>
          </a:bodyPr>
          <a:lstStyle/>
          <a:p>
            <a:r>
              <a:rPr lang="en-US" dirty="0"/>
              <a:t>http://</a:t>
            </a:r>
            <a:r>
              <a:rPr lang="en-US" dirty="0" err="1"/>
              <a:t>www.forbes.com</a:t>
            </a:r>
            <a:r>
              <a:rPr lang="en-US" dirty="0"/>
              <a:t>/sites/</a:t>
            </a:r>
            <a:r>
              <a:rPr lang="en-US" dirty="0" err="1"/>
              <a:t>kashmirhill</a:t>
            </a:r>
            <a:r>
              <a:rPr lang="en-US" dirty="0"/>
              <a:t>/2014/07/10/</a:t>
            </a:r>
            <a:r>
              <a:rPr lang="en-US" dirty="0" err="1"/>
              <a:t>facebook</a:t>
            </a:r>
            <a:r>
              <a:rPr lang="en-US" dirty="0"/>
              <a:t>-experiments-on-users/</a:t>
            </a:r>
          </a:p>
        </p:txBody>
      </p:sp>
      <p:sp>
        <p:nvSpPr>
          <p:cNvPr id="5" name="Content Placeholder 2"/>
          <p:cNvSpPr>
            <a:spLocks noGrp="1"/>
          </p:cNvSpPr>
          <p:nvPr>
            <p:ph idx="1"/>
          </p:nvPr>
        </p:nvSpPr>
        <p:spPr>
          <a:xfrm>
            <a:off x="457200" y="1600200"/>
            <a:ext cx="8229600" cy="4525963"/>
          </a:xfrm>
        </p:spPr>
        <p:txBody>
          <a:bodyPr/>
          <a:lstStyle/>
          <a:p>
            <a:pPr marL="0" indent="0" algn="ctr">
              <a:buNone/>
            </a:pPr>
            <a:endParaRPr lang="en-US" sz="2000" dirty="0"/>
          </a:p>
          <a:p>
            <a:pPr marL="0" indent="0" algn="ctr">
              <a:buNone/>
            </a:pPr>
            <a:r>
              <a:rPr lang="en-US" sz="5400" dirty="0" smtClean="0">
                <a:solidFill>
                  <a:srgbClr val="BFBFBF"/>
                </a:solidFill>
              </a:rPr>
              <a:t>Self-Censorship</a:t>
            </a:r>
          </a:p>
          <a:p>
            <a:pPr marL="0" indent="0" algn="ctr">
              <a:buNone/>
            </a:pPr>
            <a:r>
              <a:rPr lang="en-US" sz="5400" dirty="0" smtClean="0">
                <a:solidFill>
                  <a:srgbClr val="BFBFBF"/>
                </a:solidFill>
              </a:rPr>
              <a:t>Offer Sharing &amp; Purchases</a:t>
            </a:r>
          </a:p>
          <a:p>
            <a:pPr marL="0" indent="0" algn="ctr">
              <a:buNone/>
            </a:pPr>
            <a:r>
              <a:rPr lang="en-US" sz="5400" dirty="0" smtClean="0"/>
              <a:t>Spread of Information</a:t>
            </a:r>
          </a:p>
          <a:p>
            <a:pPr marL="0" indent="0" algn="ctr">
              <a:buNone/>
            </a:pPr>
            <a:endParaRPr lang="en-US" sz="5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429" y="1417638"/>
            <a:ext cx="1206500" cy="1206500"/>
          </a:xfrm>
          <a:prstGeom prst="rect">
            <a:avLst/>
          </a:prstGeom>
        </p:spPr>
      </p:pic>
    </p:spTree>
    <p:extLst>
      <p:ext uri="{BB962C8B-B14F-4D97-AF65-F5344CB8AC3E}">
        <p14:creationId xmlns:p14="http://schemas.microsoft.com/office/powerpoint/2010/main" val="132727285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 B Testing in Industry</a:t>
            </a:r>
            <a:endParaRPr lang="en-US" dirty="0"/>
          </a:p>
        </p:txBody>
      </p:sp>
      <p:sp>
        <p:nvSpPr>
          <p:cNvPr id="4" name="Rectangle 3"/>
          <p:cNvSpPr/>
          <p:nvPr/>
        </p:nvSpPr>
        <p:spPr>
          <a:xfrm>
            <a:off x="0" y="6473932"/>
            <a:ext cx="8853713" cy="369332"/>
          </a:xfrm>
          <a:prstGeom prst="rect">
            <a:avLst/>
          </a:prstGeom>
        </p:spPr>
        <p:txBody>
          <a:bodyPr wrap="square">
            <a:spAutoFit/>
          </a:bodyPr>
          <a:lstStyle/>
          <a:p>
            <a:r>
              <a:rPr lang="en-US" dirty="0"/>
              <a:t>http://</a:t>
            </a:r>
            <a:r>
              <a:rPr lang="en-US" dirty="0" err="1"/>
              <a:t>www.forbes.com</a:t>
            </a:r>
            <a:r>
              <a:rPr lang="en-US" dirty="0"/>
              <a:t>/sites/</a:t>
            </a:r>
            <a:r>
              <a:rPr lang="en-US" dirty="0" err="1"/>
              <a:t>kashmirhill</a:t>
            </a:r>
            <a:r>
              <a:rPr lang="en-US" dirty="0"/>
              <a:t>/2014/07/10/</a:t>
            </a:r>
            <a:r>
              <a:rPr lang="en-US" dirty="0" err="1"/>
              <a:t>facebook</a:t>
            </a:r>
            <a:r>
              <a:rPr lang="en-US" dirty="0"/>
              <a:t>-experiments-on-users/</a:t>
            </a:r>
          </a:p>
        </p:txBody>
      </p:sp>
      <p:sp>
        <p:nvSpPr>
          <p:cNvPr id="5" name="Content Placeholder 2"/>
          <p:cNvSpPr>
            <a:spLocks noGrp="1"/>
          </p:cNvSpPr>
          <p:nvPr>
            <p:ph idx="1"/>
          </p:nvPr>
        </p:nvSpPr>
        <p:spPr>
          <a:xfrm>
            <a:off x="457200" y="1600200"/>
            <a:ext cx="8229600" cy="4525963"/>
          </a:xfrm>
        </p:spPr>
        <p:txBody>
          <a:bodyPr/>
          <a:lstStyle/>
          <a:p>
            <a:pPr marL="0" indent="0" algn="ctr">
              <a:buNone/>
            </a:pPr>
            <a:endParaRPr lang="en-US" sz="2000" dirty="0"/>
          </a:p>
          <a:p>
            <a:pPr marL="0" indent="0" algn="ctr">
              <a:buNone/>
            </a:pPr>
            <a:r>
              <a:rPr lang="en-US" sz="5400" dirty="0" smtClean="0">
                <a:solidFill>
                  <a:srgbClr val="BFBFBF"/>
                </a:solidFill>
              </a:rPr>
              <a:t>Self-Censorship</a:t>
            </a:r>
          </a:p>
          <a:p>
            <a:pPr marL="0" indent="0" algn="ctr">
              <a:buNone/>
            </a:pPr>
            <a:r>
              <a:rPr lang="en-US" sz="5400" dirty="0" smtClean="0">
                <a:solidFill>
                  <a:srgbClr val="BFBFBF"/>
                </a:solidFill>
              </a:rPr>
              <a:t>Offer Sharing &amp; Purchases</a:t>
            </a:r>
          </a:p>
          <a:p>
            <a:pPr marL="0" indent="0" algn="ctr">
              <a:buNone/>
            </a:pPr>
            <a:r>
              <a:rPr lang="en-US" sz="5400" dirty="0" smtClean="0">
                <a:solidFill>
                  <a:srgbClr val="BFBFBF"/>
                </a:solidFill>
              </a:rPr>
              <a:t>Spread of Information</a:t>
            </a:r>
          </a:p>
          <a:p>
            <a:pPr marL="0" indent="0" algn="ctr">
              <a:buNone/>
            </a:pPr>
            <a:r>
              <a:rPr lang="en-US" sz="5400" dirty="0" smtClean="0"/>
              <a:t>Encouraging Voting</a:t>
            </a:r>
          </a:p>
          <a:p>
            <a:pPr marL="0" indent="0" algn="ctr">
              <a:buNone/>
            </a:pPr>
            <a:endParaRPr lang="en-US" sz="5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429" y="1417638"/>
            <a:ext cx="1206500" cy="1206500"/>
          </a:xfrm>
          <a:prstGeom prst="rect">
            <a:avLst/>
          </a:prstGeom>
        </p:spPr>
      </p:pic>
    </p:spTree>
    <p:extLst>
      <p:ext uri="{BB962C8B-B14F-4D97-AF65-F5344CB8AC3E}">
        <p14:creationId xmlns:p14="http://schemas.microsoft.com/office/powerpoint/2010/main" val="36970415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a:t>
            </a:r>
            <a:r>
              <a:rPr lang="en-US" b="1" dirty="0" smtClean="0">
                <a:solidFill>
                  <a:schemeClr val="accent4"/>
                </a:solidFill>
              </a:rPr>
              <a:t>research</a:t>
            </a:r>
            <a:r>
              <a:rPr lang="en-US" dirty="0" smtClean="0">
                <a:solidFill>
                  <a:schemeClr val="accent4"/>
                </a:solidFill>
              </a:rPr>
              <a:t>…</a:t>
            </a:r>
            <a:r>
              <a:rPr lang="en-US" dirty="0" smtClean="0"/>
              <a:t>the </a:t>
            </a:r>
            <a:r>
              <a:rPr lang="en-US" dirty="0"/>
              <a:t>record of data or results that embody the facts resulting from scientific inquiry, and includes, but is not limited to, </a:t>
            </a:r>
            <a:r>
              <a:rPr lang="en-US" dirty="0">
                <a:solidFill>
                  <a:schemeClr val="accent3">
                    <a:lumMod val="75000"/>
                  </a:schemeClr>
                </a:solidFill>
              </a:rPr>
              <a:t>research proposals</a:t>
            </a:r>
            <a:r>
              <a:rPr lang="en-US" dirty="0"/>
              <a:t>, </a:t>
            </a:r>
            <a:r>
              <a:rPr lang="en-US" dirty="0">
                <a:solidFill>
                  <a:srgbClr val="77933C"/>
                </a:solidFill>
              </a:rPr>
              <a:t>laboratory records</a:t>
            </a:r>
            <a:r>
              <a:rPr lang="en-US" dirty="0"/>
              <a:t>, both physical </a:t>
            </a:r>
            <a:r>
              <a:rPr lang="en-US" i="1" dirty="0"/>
              <a:t>and electronic</a:t>
            </a:r>
            <a:r>
              <a:rPr lang="en-US" dirty="0"/>
              <a:t>, </a:t>
            </a:r>
            <a:r>
              <a:rPr lang="en-US" dirty="0">
                <a:solidFill>
                  <a:srgbClr val="77933C"/>
                </a:solidFill>
              </a:rPr>
              <a:t>progress reports</a:t>
            </a:r>
            <a:r>
              <a:rPr lang="en-US" dirty="0"/>
              <a:t>, </a:t>
            </a:r>
            <a:r>
              <a:rPr lang="en-US" dirty="0">
                <a:solidFill>
                  <a:srgbClr val="77933C"/>
                </a:solidFill>
              </a:rPr>
              <a:t>abstracts</a:t>
            </a:r>
            <a:r>
              <a:rPr lang="en-US" dirty="0"/>
              <a:t>, </a:t>
            </a:r>
            <a:r>
              <a:rPr lang="en-US" dirty="0">
                <a:solidFill>
                  <a:srgbClr val="77933C"/>
                </a:solidFill>
              </a:rPr>
              <a:t>theses</a:t>
            </a:r>
            <a:r>
              <a:rPr lang="en-US" dirty="0"/>
              <a:t>, </a:t>
            </a:r>
            <a:r>
              <a:rPr lang="en-US" dirty="0">
                <a:solidFill>
                  <a:srgbClr val="77933C"/>
                </a:solidFill>
              </a:rPr>
              <a:t>oral presentations</a:t>
            </a:r>
            <a:r>
              <a:rPr lang="en-US" dirty="0"/>
              <a:t>, </a:t>
            </a:r>
            <a:r>
              <a:rPr lang="en-US" dirty="0">
                <a:solidFill>
                  <a:srgbClr val="77933C"/>
                </a:solidFill>
              </a:rPr>
              <a:t>internal reports</a:t>
            </a:r>
            <a:r>
              <a:rPr lang="en-US" dirty="0"/>
              <a:t>, and </a:t>
            </a:r>
            <a:r>
              <a:rPr lang="en-US" dirty="0">
                <a:solidFill>
                  <a:srgbClr val="77933C"/>
                </a:solidFill>
              </a:rPr>
              <a:t>journal articles</a:t>
            </a:r>
            <a:r>
              <a:rPr lang="en-US" dirty="0"/>
              <a:t>."</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0428" y="5134428"/>
            <a:ext cx="1705429" cy="1705429"/>
          </a:xfrm>
          <a:prstGeom prst="rect">
            <a:avLst/>
          </a:prstGeom>
        </p:spPr>
      </p:pic>
      <p:sp>
        <p:nvSpPr>
          <p:cNvPr id="5" name="TextBox 4"/>
          <p:cNvSpPr txBox="1"/>
          <p:nvPr/>
        </p:nvSpPr>
        <p:spPr>
          <a:xfrm>
            <a:off x="707570" y="5756831"/>
            <a:ext cx="6712858" cy="738664"/>
          </a:xfrm>
          <a:prstGeom prst="rect">
            <a:avLst/>
          </a:prstGeom>
          <a:noFill/>
        </p:spPr>
        <p:txBody>
          <a:bodyPr wrap="square" rtlCol="0">
            <a:spAutoFit/>
          </a:bodyPr>
          <a:lstStyle/>
          <a:p>
            <a:r>
              <a:rPr lang="en-US" sz="2400" dirty="0"/>
              <a:t>US Office of Science and Technology Policy, 2000</a:t>
            </a:r>
          </a:p>
          <a:p>
            <a:endParaRPr lang="en-US" dirty="0"/>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Gill Sans"/>
                <a:ea typeface="+mj-ea"/>
                <a:cs typeface="Gill Sans"/>
              </a:defRPr>
            </a:lvl1pPr>
          </a:lstStyle>
          <a:p>
            <a:r>
              <a:rPr lang="en-US" dirty="0" smtClean="0"/>
              <a:t>What is Research Misconduct?</a:t>
            </a:r>
            <a:endParaRPr lang="en-US" dirty="0"/>
          </a:p>
        </p:txBody>
      </p:sp>
    </p:spTree>
    <p:extLst>
      <p:ext uri="{BB962C8B-B14F-4D97-AF65-F5344CB8AC3E}">
        <p14:creationId xmlns:p14="http://schemas.microsoft.com/office/powerpoint/2010/main" val="181950412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Carna</a:t>
            </a:r>
            <a:r>
              <a:rPr lang="en-US" dirty="0" smtClean="0"/>
              <a:t> Botnet: </a:t>
            </a:r>
            <a:br>
              <a:rPr lang="en-US" dirty="0" smtClean="0"/>
            </a:br>
            <a:r>
              <a:rPr lang="en-US" dirty="0" smtClean="0"/>
              <a:t>“Internet Census of 2012”</a:t>
            </a:r>
            <a:endParaRPr lang="en-US" dirty="0"/>
          </a:p>
        </p:txBody>
      </p:sp>
      <p:pic>
        <p:nvPicPr>
          <p:cNvPr id="8" name="Picture 7" descr="Carnabotnet_geovideo_lowres.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1899557"/>
            <a:ext cx="7620000" cy="4279900"/>
          </a:xfrm>
          <a:prstGeom prst="rect">
            <a:avLst/>
          </a:prstGeom>
        </p:spPr>
      </p:pic>
      <p:sp>
        <p:nvSpPr>
          <p:cNvPr id="3" name="Rectangle 2"/>
          <p:cNvSpPr/>
          <p:nvPr/>
        </p:nvSpPr>
        <p:spPr>
          <a:xfrm>
            <a:off x="0" y="6488668"/>
            <a:ext cx="4314001" cy="369332"/>
          </a:xfrm>
          <a:prstGeom prst="rect">
            <a:avLst/>
          </a:prstGeom>
        </p:spPr>
        <p:txBody>
          <a:bodyPr wrap="none">
            <a:spAutoFit/>
          </a:bodyPr>
          <a:lstStyle/>
          <a:p>
            <a:r>
              <a:rPr lang="en-US" dirty="0"/>
              <a:t>https://</a:t>
            </a:r>
            <a:r>
              <a:rPr lang="en-US" dirty="0" err="1"/>
              <a:t>en.wikipedia.org</a:t>
            </a:r>
            <a:r>
              <a:rPr lang="en-US" dirty="0"/>
              <a:t>/wiki/</a:t>
            </a:r>
            <a:r>
              <a:rPr lang="en-US" dirty="0" err="1"/>
              <a:t>Carna_botnet</a:t>
            </a:r>
            <a:endParaRPr lang="en-US" dirty="0"/>
          </a:p>
        </p:txBody>
      </p:sp>
    </p:spTree>
    <p:extLst>
      <p:ext uri="{BB962C8B-B14F-4D97-AF65-F5344CB8AC3E}">
        <p14:creationId xmlns:p14="http://schemas.microsoft.com/office/powerpoint/2010/main" val="22758094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Turk</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4400" dirty="0" smtClean="0"/>
          </a:p>
          <a:p>
            <a:pPr marL="0" indent="0" algn="ctr">
              <a:buNone/>
            </a:pPr>
            <a:r>
              <a:rPr lang="en-US" sz="4400" dirty="0" smtClean="0"/>
              <a:t>What are some ethical issues you might face using </a:t>
            </a:r>
          </a:p>
          <a:p>
            <a:pPr marL="0" indent="0" algn="ctr">
              <a:buNone/>
            </a:pPr>
            <a:r>
              <a:rPr lang="en-US" sz="4400" dirty="0" smtClean="0"/>
              <a:t>Mechanical Turk workers?</a:t>
            </a:r>
            <a:endParaRPr lang="en-US" sz="4400" dirty="0"/>
          </a:p>
        </p:txBody>
      </p:sp>
    </p:spTree>
    <p:extLst>
      <p:ext uri="{BB962C8B-B14F-4D97-AF65-F5344CB8AC3E}">
        <p14:creationId xmlns:p14="http://schemas.microsoft.com/office/powerpoint/2010/main" val="144020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and PR</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6221718"/>
            <a:ext cx="9144000" cy="646331"/>
          </a:xfrm>
          <a:prstGeom prst="rect">
            <a:avLst/>
          </a:prstGeom>
        </p:spPr>
        <p:txBody>
          <a:bodyPr wrap="square">
            <a:spAutoFit/>
          </a:bodyPr>
          <a:lstStyle/>
          <a:p>
            <a:r>
              <a:rPr lang="en-US" dirty="0"/>
              <a:t>http://</a:t>
            </a:r>
            <a:r>
              <a:rPr lang="en-US" dirty="0" err="1"/>
              <a:t>www.hizook.com</a:t>
            </a:r>
            <a:r>
              <a:rPr lang="en-US" dirty="0"/>
              <a:t>/blog/2012/07/02/being-honest-robot-videos-motion-capture-speedup-rates-and-teleoperation</a:t>
            </a:r>
          </a:p>
        </p:txBody>
      </p:sp>
    </p:spTree>
    <p:extLst>
      <p:ext uri="{BB962C8B-B14F-4D97-AF65-F5344CB8AC3E}">
        <p14:creationId xmlns:p14="http://schemas.microsoft.com/office/powerpoint/2010/main" val="300674930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and PR</a:t>
            </a:r>
            <a:endParaRPr lang="en-US" dirty="0"/>
          </a:p>
        </p:txBody>
      </p:sp>
      <p:pic>
        <p:nvPicPr>
          <p:cNvPr id="5" name="A Swarm of Nano Quadroto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
        <p:nvSpPr>
          <p:cNvPr id="4" name="Rectangle 3"/>
          <p:cNvSpPr/>
          <p:nvPr/>
        </p:nvSpPr>
        <p:spPr>
          <a:xfrm>
            <a:off x="0" y="6221718"/>
            <a:ext cx="9144000" cy="646331"/>
          </a:xfrm>
          <a:prstGeom prst="rect">
            <a:avLst/>
          </a:prstGeom>
        </p:spPr>
        <p:txBody>
          <a:bodyPr wrap="square">
            <a:spAutoFit/>
          </a:bodyPr>
          <a:lstStyle/>
          <a:p>
            <a:r>
              <a:rPr lang="en-US" dirty="0"/>
              <a:t>http://</a:t>
            </a:r>
            <a:r>
              <a:rPr lang="en-US" dirty="0" err="1"/>
              <a:t>www.hizook.com</a:t>
            </a:r>
            <a:r>
              <a:rPr lang="en-US" dirty="0"/>
              <a:t>/blog/2012/07/02/being-honest-robot-videos-motion-capture-speedup-rates-and-teleoperation</a:t>
            </a:r>
          </a:p>
        </p:txBody>
      </p:sp>
    </p:spTree>
    <p:extLst>
      <p:ext uri="{BB962C8B-B14F-4D97-AF65-F5344CB8AC3E}">
        <p14:creationId xmlns:p14="http://schemas.microsoft.com/office/powerpoint/2010/main" val="16631642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and PR</a:t>
            </a:r>
            <a:endParaRPr lang="en-US" dirty="0"/>
          </a:p>
        </p:txBody>
      </p:sp>
      <p:pic>
        <p:nvPicPr>
          <p:cNvPr id="4" name="PR 1 Robot Tidying up a roo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4"/>
          <p:cNvSpPr/>
          <p:nvPr/>
        </p:nvSpPr>
        <p:spPr>
          <a:xfrm>
            <a:off x="0" y="6221718"/>
            <a:ext cx="9144000" cy="646331"/>
          </a:xfrm>
          <a:prstGeom prst="rect">
            <a:avLst/>
          </a:prstGeom>
        </p:spPr>
        <p:txBody>
          <a:bodyPr wrap="square">
            <a:spAutoFit/>
          </a:bodyPr>
          <a:lstStyle/>
          <a:p>
            <a:r>
              <a:rPr lang="en-US" dirty="0"/>
              <a:t>http://</a:t>
            </a:r>
            <a:r>
              <a:rPr lang="en-US" dirty="0" err="1"/>
              <a:t>www.hizook.com</a:t>
            </a:r>
            <a:r>
              <a:rPr lang="en-US" dirty="0"/>
              <a:t>/blog/2012/07/02/being-honest-robot-videos-motion-capture-speedup-rates-and-teleoperation</a:t>
            </a:r>
          </a:p>
        </p:txBody>
      </p:sp>
    </p:spTree>
    <p:extLst>
      <p:ext uri="{BB962C8B-B14F-4D97-AF65-F5344CB8AC3E}">
        <p14:creationId xmlns:p14="http://schemas.microsoft.com/office/powerpoint/2010/main" val="313220274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and PR</a:t>
            </a:r>
          </a:p>
        </p:txBody>
      </p:sp>
      <p:pic>
        <p:nvPicPr>
          <p:cNvPr id="5" name="(50X) Autonomously folding a pile of 5 previously-unseen towel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
        <p:nvSpPr>
          <p:cNvPr id="4" name="Rectangle 3"/>
          <p:cNvSpPr/>
          <p:nvPr/>
        </p:nvSpPr>
        <p:spPr>
          <a:xfrm>
            <a:off x="0" y="6221718"/>
            <a:ext cx="9144000" cy="646331"/>
          </a:xfrm>
          <a:prstGeom prst="rect">
            <a:avLst/>
          </a:prstGeom>
        </p:spPr>
        <p:txBody>
          <a:bodyPr wrap="square">
            <a:spAutoFit/>
          </a:bodyPr>
          <a:lstStyle/>
          <a:p>
            <a:r>
              <a:rPr lang="en-US" dirty="0"/>
              <a:t>http://</a:t>
            </a:r>
            <a:r>
              <a:rPr lang="en-US" dirty="0" err="1"/>
              <a:t>www.hizook.com</a:t>
            </a:r>
            <a:r>
              <a:rPr lang="en-US" dirty="0"/>
              <a:t>/blog/2012/07/02/being-honest-robot-videos-motion-capture-speedup-rates-and-teleoperation</a:t>
            </a:r>
          </a:p>
        </p:txBody>
      </p:sp>
    </p:spTree>
    <p:extLst>
      <p:ext uri="{BB962C8B-B14F-4D97-AF65-F5344CB8AC3E}">
        <p14:creationId xmlns:p14="http://schemas.microsoft.com/office/powerpoint/2010/main" val="8073912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and PR</a:t>
            </a:r>
          </a:p>
        </p:txBody>
      </p:sp>
      <p:pic>
        <p:nvPicPr>
          <p:cNvPr id="6" name="PETMA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
        <p:nvSpPr>
          <p:cNvPr id="5" name="Rectangle 4"/>
          <p:cNvSpPr/>
          <p:nvPr/>
        </p:nvSpPr>
        <p:spPr>
          <a:xfrm>
            <a:off x="0" y="6221718"/>
            <a:ext cx="9144000" cy="646331"/>
          </a:xfrm>
          <a:prstGeom prst="rect">
            <a:avLst/>
          </a:prstGeom>
        </p:spPr>
        <p:txBody>
          <a:bodyPr wrap="square">
            <a:spAutoFit/>
          </a:bodyPr>
          <a:lstStyle/>
          <a:p>
            <a:r>
              <a:rPr lang="en-US" dirty="0"/>
              <a:t>http://</a:t>
            </a:r>
            <a:r>
              <a:rPr lang="en-US" dirty="0" err="1"/>
              <a:t>www.hizook.com</a:t>
            </a:r>
            <a:r>
              <a:rPr lang="en-US" dirty="0"/>
              <a:t>/blog/2012/07/02/being-honest-robot-videos-motion-capture-speedup-rates-and-teleoperation</a:t>
            </a:r>
          </a:p>
        </p:txBody>
      </p:sp>
    </p:spTree>
    <p:extLst>
      <p:ext uri="{BB962C8B-B14F-4D97-AF65-F5344CB8AC3E}">
        <p14:creationId xmlns:p14="http://schemas.microsoft.com/office/powerpoint/2010/main" val="42500518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 Other Issues?</a:t>
            </a:r>
            <a:endParaRPr lang="en-US" dirty="0"/>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5229342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37768</TotalTime>
  <Words>5154</Words>
  <Application>Microsoft Macintosh PowerPoint</Application>
  <PresentationFormat>On-screen Show (4:3)</PresentationFormat>
  <Paragraphs>716</Paragraphs>
  <Slides>97</Slides>
  <Notes>86</Notes>
  <HiddenSlides>0</HiddenSlides>
  <MMClips>4</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Research Bootcamp 2015: Ethics and Plagiarism</vt:lpstr>
      <vt:lpstr>Talk’s Goals</vt:lpstr>
      <vt:lpstr>Talk’s Goals</vt:lpstr>
      <vt:lpstr>Talk’s Goals</vt:lpstr>
      <vt:lpstr>Talk’s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of Ethics</vt:lpstr>
      <vt:lpstr>Code of Ethics</vt:lpstr>
      <vt:lpstr>Code of Ethics</vt:lpstr>
      <vt:lpstr>Code of Ethics</vt:lpstr>
      <vt:lpstr>Code of Ethics</vt:lpstr>
      <vt:lpstr>Code of Ethics</vt:lpstr>
      <vt:lpstr>Code of Ethics</vt:lpstr>
      <vt:lpstr>Code of Ethics</vt:lpstr>
      <vt:lpstr>Code of Ethics</vt:lpstr>
      <vt:lpstr>Code of Ethics</vt:lpstr>
      <vt:lpstr>PowerPoint Presentation</vt:lpstr>
      <vt:lpstr>PowerPoint Presentation</vt:lpstr>
      <vt:lpstr>Don’t cheat.</vt:lpstr>
      <vt:lpstr>What is cheating?</vt:lpstr>
      <vt:lpstr>Ctrl-C, Ctrl-V</vt:lpstr>
      <vt:lpstr>Cheating</vt:lpstr>
      <vt:lpstr>¬Cheating</vt:lpstr>
      <vt:lpstr>¬Cheating</vt:lpstr>
      <vt:lpstr>PowerPoint Presentation</vt:lpstr>
      <vt:lpstr>PowerPoint Presentation</vt:lpstr>
      <vt:lpstr>Questionable  Research Practices</vt:lpstr>
      <vt:lpstr>PowerPoint Presentation</vt:lpstr>
      <vt:lpstr>PowerPoint Presentation</vt:lpstr>
      <vt:lpstr>PowerPoint Presentation</vt:lpstr>
      <vt:lpstr>PowerPoint Presentation</vt:lpstr>
      <vt:lpstr>PowerPoint Presentation</vt:lpstr>
      <vt:lpstr>Authorship: Privilege and Responsibility</vt:lpstr>
      <vt:lpstr>PowerPoint Presentation</vt:lpstr>
      <vt:lpstr>Authorship</vt:lpstr>
      <vt:lpstr>Authorship</vt:lpstr>
      <vt:lpstr>Authorship</vt:lpstr>
      <vt:lpstr>Authorship</vt:lpstr>
      <vt:lpstr>PowerPoint Presentation</vt:lpstr>
      <vt:lpstr>Author Order</vt:lpstr>
      <vt:lpstr>PowerPoint Presentation</vt:lpstr>
      <vt:lpstr>Data Acquisition, Analysis,  and Reporting</vt:lpstr>
      <vt:lpstr>PowerPoint Presentation</vt:lpstr>
      <vt:lpstr>PowerPoint Presentation</vt:lpstr>
      <vt:lpstr>PowerPoint Presentation</vt:lpstr>
      <vt:lpstr>PowerPoint Presentation</vt:lpstr>
      <vt:lpstr>PowerPoint Presentation</vt:lpstr>
      <vt:lpstr>PowerPoint Presentation</vt:lpstr>
      <vt:lpstr>Record-Keeping</vt:lpstr>
      <vt:lpstr>PowerPoint Presentation</vt:lpstr>
      <vt:lpstr>Code-Sharing &amp; Reproducibility</vt:lpstr>
      <vt:lpstr>Conference Reviews &amp; CoI</vt:lpstr>
      <vt:lpstr>Conference Reviews &amp; CoI</vt:lpstr>
      <vt:lpstr>Conference Reviews &amp; CoI</vt:lpstr>
      <vt:lpstr>Conference Reviews &amp; CoI</vt:lpstr>
      <vt:lpstr>Conference Reviews &amp; CoI</vt:lpstr>
      <vt:lpstr>Conference Reviews &amp; CoI</vt:lpstr>
      <vt:lpstr>Conference Reviews &amp; CoI</vt:lpstr>
      <vt:lpstr>PowerPoint Presentation</vt:lpstr>
      <vt:lpstr>PowerPoint Presentation</vt:lpstr>
      <vt:lpstr>PowerPoint Presentation</vt:lpstr>
      <vt:lpstr>Reviews tl;dr</vt:lpstr>
      <vt:lpstr>Reviews tl;dr</vt:lpstr>
      <vt:lpstr>PowerPoint Presentation</vt:lpstr>
      <vt:lpstr>PowerPoint Presentation</vt:lpstr>
      <vt:lpstr>PowerPoint Presentation</vt:lpstr>
      <vt:lpstr>Respect for Persons</vt:lpstr>
      <vt:lpstr>Beneficence</vt:lpstr>
      <vt:lpstr>Justice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 B Testing in Industry</vt:lpstr>
      <vt:lpstr>A / B Testing in Industry</vt:lpstr>
      <vt:lpstr>A / B Testing in Industry</vt:lpstr>
      <vt:lpstr>A / B Testing in Industry</vt:lpstr>
      <vt:lpstr>A / B Testing in Industry</vt:lpstr>
      <vt:lpstr>Carna Botnet:  “Internet Census of 2012”</vt:lpstr>
      <vt:lpstr>Mechanical Turk</vt:lpstr>
      <vt:lpstr>Research and PR</vt:lpstr>
      <vt:lpstr>Research and PR</vt:lpstr>
      <vt:lpstr>Research and PR</vt:lpstr>
      <vt:lpstr>Research and PR</vt:lpstr>
      <vt:lpstr>Research and PR</vt:lpstr>
      <vt:lpstr>Questions? Other Issues?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Bootamp: Ethics and Plagiarism</dc:title>
  <dc:subject/>
  <dc:creator>Tamara Denning</dc:creator>
  <cp:keywords/>
  <dc:description/>
  <cp:lastModifiedBy>Tamara Denning</cp:lastModifiedBy>
  <cp:revision>817</cp:revision>
  <cp:lastPrinted>2015-09-18T02:24:56Z</cp:lastPrinted>
  <dcterms:created xsi:type="dcterms:W3CDTF">2013-07-23T20:53:22Z</dcterms:created>
  <dcterms:modified xsi:type="dcterms:W3CDTF">2015-09-23T00:38:22Z</dcterms:modified>
  <cp:category/>
</cp:coreProperties>
</file>